
<file path=[Content_Types].xml><?xml version="1.0" encoding="utf-8"?>
<Types xmlns="http://schemas.openxmlformats.org/package/2006/content-types">
  <Default Extension="jfif" ContentType="image/j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81" r:id="rId4"/>
    <p:sldId id="282" r:id="rId5"/>
    <p:sldId id="283" r:id="rId6"/>
    <p:sldId id="284" r:id="rId7"/>
    <p:sldId id="285" r:id="rId8"/>
    <p:sldId id="287" r:id="rId9"/>
    <p:sldId id="288" r:id="rId10"/>
    <p:sldId id="290" r:id="rId11"/>
    <p:sldId id="291" r:id="rId12"/>
    <p:sldId id="292" r:id="rId13"/>
    <p:sldId id="293" r:id="rId14"/>
    <p:sldId id="311" r:id="rId15"/>
    <p:sldId id="295" r:id="rId16"/>
    <p:sldId id="327" r:id="rId17"/>
    <p:sldId id="303" r:id="rId18"/>
    <p:sldId id="305" r:id="rId19"/>
    <p:sldId id="301" r:id="rId20"/>
    <p:sldId id="294" r:id="rId21"/>
    <p:sldId id="298" r:id="rId22"/>
    <p:sldId id="328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1EAC9-D888-4AC2-9112-98DC1BAACD60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74710-124B-47DE-925B-E2FB74350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24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74710-124B-47DE-925B-E2FB74350CB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58C7BA-D73C-49D1-8749-5C70EDBF3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BE186A2-A49F-4D1F-923D-9FC8F2DD3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E7C307-4A31-4744-A361-12DA2ABD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58C7B7-017A-4855-B4A5-571F33B67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E9DA6F-DED9-4942-A932-EB459EF38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5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940302-6555-46CD-BA85-7909011B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1500BD-F641-455E-9243-B9EA504E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8250A-83F5-4346-9E6D-369CBB950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8326DB-DB6E-4AD6-BF65-EFCC22A5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E2F78F-B060-470A-87B1-2A6984FD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9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6BE1C8-4183-475B-A3E5-5A416CA95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EC5FC5-3666-4ABE-8CC9-9C6750488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D81E5E-17D9-447F-BCC6-DC847679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2515B-E3E1-4BE3-BBBD-CC82AE6A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AFF7C98-FBE7-4695-AC85-2DEBF89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3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82AF5E-6265-48CE-96D6-2158F38F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A85B85-FD1E-4337-8447-42012CF20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EF4360D-8A98-4C6E-A9F0-1A79BE4FF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1DB5459-F818-4641-A343-8D53A996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464C0B5-B68B-4035-8FEF-8CB414A32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9D3809F-B02D-4680-BECA-2D58682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2189A0-652A-4D66-8037-58F7E2A43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2F69CF-2A1A-4220-A3C9-79D55E7E0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C32AF5A-A300-4197-A03E-4FEF5B108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07FD3B2-0980-48F1-80D3-30398F5E3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9409EB4-5898-407D-B77D-C3AA32BDC9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F64F704-53A4-4CF4-9BBB-9B2EAC2C6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8E75506-AC9F-4269-ADBD-047EB5148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1D4D266-238A-4158-967C-7EFBC43D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9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5D7057-56C9-48CE-AB5C-CF3593908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312E543-15E4-42EE-9E18-16DA4C0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60E1617-425C-4E41-8873-17319CAE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3E56191-F835-4BCB-A6A0-8809EF563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05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E998024-0B72-45A8-94D6-D154808F0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C75316B-BC8C-4358-BBFC-EB437807A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B52294E-4B61-4E41-85F2-D1F09F42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51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877BD-E239-4356-8376-F35CF52C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B9B434A-C168-4321-BAB9-57E18C4AD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9DDC918-3C95-4004-8D6E-32C5BF0F5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676A582-F36F-4881-B9B8-3CF2E077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B0E9B22-DFCF-4FF1-B941-BEA1A74D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A46D2AD-D6FF-4BB4-A50A-7653FAC41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1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6BC1A7-A16F-4CC1-9272-83A62E443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CE55A1-EA0F-4103-9416-E3AA02641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748B8C1-742A-4C5E-96E5-006538443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B896D6-B8A6-42D0-9F51-07CECA054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7B014A5-CF0A-4D0B-9256-BDC13003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25F64DD-AB1C-439D-94FC-17F95D3F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8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AFB0CC-5DB6-4EEC-92FD-3E623964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7E1F36A-794D-4277-9B7B-B7F9DE8C9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455351-ABF8-4E47-B412-31345269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2C7E57-A956-4815-A462-9C84DFA9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EB8D516-95C9-4686-8A45-CB946833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61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6D3CE54-83E9-447C-A2C3-3C1B9D4F4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4CDDA51-4449-4EFB-9EE1-D73F3AAD9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F6F13B-9CA1-4260-BF4B-EF52D183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D724DB7-00BC-4CFD-AB09-66D4EFEC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81B132-3190-4772-871F-CA2261D82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28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685800"/>
            <a:ext cx="11417300" cy="846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>
                <a:solidFill>
                  <a:srgbClr val="5E6A7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09600" y="1602000"/>
            <a:ext cx="10972800" cy="45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6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00A7A6-99A3-4540-9C0C-F054C5C3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794377-EB9A-46AD-AA5D-7E86D453A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B3D6BB-7CAD-4883-A2D9-35C573E3CC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7C005-3B53-4A15-AA26-E223521B41FD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434E55-F4D7-486B-A1C1-FDC0AA722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504B68-08F0-4EFF-A07F-84598EE2C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3EBEA-EE00-41FB-9ADA-EB172D434A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73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1.emf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fif"/><Relationship Id="rId4" Type="http://schemas.openxmlformats.org/officeDocument/2006/relationships/image" Target="../media/image19.jf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../Seminar%20in%20Tomsk%2010.08.16/Master%20Idexx%20Russisch%20ohne%20Logo.mp4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hyperlink" Target="Master%20Idexx%20Russisch%20ohne%20Logo.mp4" TargetMode="Externa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lto:info@verumbio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824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4429"/>
            <a:ext cx="12192000" cy="7635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D9DF46-D45C-4A5A-95DA-190BD9362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8371"/>
            <a:ext cx="4289777" cy="7459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50AB536-8A06-4CBB-AAA9-E50BD094D7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330"/>
          <a:stretch/>
        </p:blipFill>
        <p:spPr>
          <a:xfrm>
            <a:off x="6624717" y="5251861"/>
            <a:ext cx="5567283" cy="168513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22E7EF8-87F9-4E35-875B-DD8B3520C837}"/>
              </a:ext>
            </a:extLst>
          </p:cNvPr>
          <p:cNvSpPr/>
          <p:nvPr/>
        </p:nvSpPr>
        <p:spPr>
          <a:xfrm>
            <a:off x="170294" y="1298051"/>
            <a:ext cx="12021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КРС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Воспроизводство и Экономика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предприятия.</a:t>
            </a:r>
          </a:p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стельности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IDEXX. 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A0B016B-B28A-4EE9-9D02-ACDEA5ED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4" y="2498380"/>
            <a:ext cx="6019191" cy="2903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A902E9-E986-449A-B6C6-3ABE7D4D0F53}"/>
              </a:ext>
            </a:extLst>
          </p:cNvPr>
          <p:cNvSpPr txBox="1"/>
          <p:nvPr/>
        </p:nvSpPr>
        <p:spPr>
          <a:xfrm>
            <a:off x="7663542" y="3624942"/>
            <a:ext cx="45284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Д.Б.Н., профессор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Киселев А.Л.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+7 915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00 44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expert1@verumbio.com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86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410"/>
          <a:stretch/>
        </p:blipFill>
        <p:spPr>
          <a:xfrm>
            <a:off x="0" y="0"/>
            <a:ext cx="12192000" cy="5210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51"/>
          <a:stretch/>
        </p:blipFill>
        <p:spPr>
          <a:xfrm>
            <a:off x="0" y="6353666"/>
            <a:ext cx="12192000" cy="5043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D9DF46-D45C-4A5A-95DA-190BD9362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972"/>
            <a:ext cx="2996119" cy="5210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5B17819-843B-43AF-91D5-2CACA45EC81E}"/>
              </a:ext>
            </a:extLst>
          </p:cNvPr>
          <p:cNvSpPr/>
          <p:nvPr/>
        </p:nvSpPr>
        <p:spPr>
          <a:xfrm>
            <a:off x="0" y="1161208"/>
            <a:ext cx="121158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Стельность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заболевание, а физиологическое состояние организма! Стельность – это </a:t>
            </a: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нормально, 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«не стельность» требует действий!!!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DBEC763-0D9B-4FA7-AF20-C9124786E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4491"/>
            <a:ext cx="5905865" cy="388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598E62A-6F82-456B-8262-BD43F12FD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575" y="2121015"/>
            <a:ext cx="5264426" cy="392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06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73"/>
          <a:stretch/>
        </p:blipFill>
        <p:spPr>
          <a:xfrm>
            <a:off x="0" y="1"/>
            <a:ext cx="12192000" cy="50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71"/>
          <a:stretch/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C4D350B-176F-44AF-80CA-06D21B4F68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96" t="17247" r="1383" b="21522"/>
          <a:stretch/>
        </p:blipFill>
        <p:spPr>
          <a:xfrm>
            <a:off x="-15372" y="508001"/>
            <a:ext cx="12199540" cy="540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3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73"/>
          <a:stretch/>
        </p:blipFill>
        <p:spPr>
          <a:xfrm>
            <a:off x="0" y="1"/>
            <a:ext cx="12192000" cy="50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71"/>
          <a:stretch/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F1D641-DC17-41C4-8603-C2ED91A36F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98" t="18830" r="9901" b="18141"/>
          <a:stretch/>
        </p:blipFill>
        <p:spPr>
          <a:xfrm>
            <a:off x="0" y="508001"/>
            <a:ext cx="12192000" cy="580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1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73"/>
          <a:stretch/>
        </p:blipFill>
        <p:spPr>
          <a:xfrm>
            <a:off x="0" y="1"/>
            <a:ext cx="12192000" cy="50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71"/>
          <a:stretch/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B185D71-356A-436E-AE59-A70100CF5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09" y="508001"/>
            <a:ext cx="10501981" cy="584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49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073"/>
          <a:stretch/>
        </p:blipFill>
        <p:spPr>
          <a:xfrm>
            <a:off x="0" y="1"/>
            <a:ext cx="12192000" cy="50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471"/>
          <a:stretch/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F3DE0C4-E004-4BF4-8279-690C8B30EC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799" b="3608"/>
          <a:stretch/>
        </p:blipFill>
        <p:spPr>
          <a:xfrm>
            <a:off x="761832" y="508001"/>
            <a:ext cx="10668335" cy="56840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7375646-E99D-411D-B185-623FDF4016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5330"/>
          <a:stretch/>
        </p:blipFill>
        <p:spPr>
          <a:xfrm>
            <a:off x="8232578" y="3768226"/>
            <a:ext cx="2795081" cy="8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1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09520BB-6F27-466B-8304-7C278D9E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73"/>
          <a:stretch/>
        </p:blipFill>
        <p:spPr>
          <a:xfrm>
            <a:off x="0" y="1"/>
            <a:ext cx="12192000" cy="50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BD1F1D-5612-4399-B117-71226E8FC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71"/>
          <a:stretch/>
        </p:blipFill>
        <p:spPr>
          <a:xfrm>
            <a:off x="0" y="6350000"/>
            <a:ext cx="12192000" cy="50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3B4B5FC-A2BD-4D48-AA28-2AC1B8E04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79" r="3804"/>
          <a:stretch/>
        </p:blipFill>
        <p:spPr>
          <a:xfrm>
            <a:off x="168964" y="508001"/>
            <a:ext cx="10416209" cy="58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8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AA5932-7D1A-4428-90F3-058DFD2098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2" t="7877" r="2881"/>
          <a:stretch/>
        </p:blipFill>
        <p:spPr>
          <a:xfrm>
            <a:off x="1141895" y="647205"/>
            <a:ext cx="10213010" cy="5563590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69395B51-6EF1-44F3-B43D-B32D0742E1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6E930826-5861-467E-B737-B311420387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2494722"/>
            <a:ext cx="1239078" cy="123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9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159AC08-5192-4CD4-9B4D-95B2182A10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" t="24754" r="3560" b="8846"/>
          <a:stretch/>
        </p:blipFill>
        <p:spPr>
          <a:xfrm>
            <a:off x="361122" y="545735"/>
            <a:ext cx="11469756" cy="38166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4C1C518-DC0C-4F86-A952-C2C59603D65C}"/>
              </a:ext>
            </a:extLst>
          </p:cNvPr>
          <p:cNvSpPr txBox="1"/>
          <p:nvPr/>
        </p:nvSpPr>
        <p:spPr>
          <a:xfrm>
            <a:off x="1928191" y="4472609"/>
            <a:ext cx="8070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Динамика увеличения надоев и выхода телят, за счёт сокращения сервис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100500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B8AEC4-75F6-4CDC-9DAF-FDB0155CE4F3}"/>
              </a:ext>
            </a:extLst>
          </p:cNvPr>
          <p:cNvSpPr txBox="1"/>
          <p:nvPr/>
        </p:nvSpPr>
        <p:spPr>
          <a:xfrm>
            <a:off x="1103243" y="647205"/>
            <a:ext cx="10605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стоит </a:t>
            </a:r>
            <a:r>
              <a:rPr lang="ru-RU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кормодень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вашем предприятии???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B8E7F69-E857-438D-9B87-7B1E3FBB1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87" y="2093755"/>
            <a:ext cx="4952625" cy="3625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072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F153EA-639D-4AE1-98AA-BC381D2C7A90}"/>
              </a:ext>
            </a:extLst>
          </p:cNvPr>
          <p:cNvSpPr txBox="1"/>
          <p:nvPr/>
        </p:nvSpPr>
        <p:spPr>
          <a:xfrm>
            <a:off x="0" y="974035"/>
            <a:ext cx="1201640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Кормодень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условная единица а сельском хозяйстве,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равен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содержанию одного животного в течении суток.</a:t>
            </a:r>
          </a:p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Стоимость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кормодня животного: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Поение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Кормление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ветеринарные препараты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 сотрудников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стойлового места/коровника, ремонт и. т. д</a:t>
            </a:r>
          </a:p>
        </p:txBody>
      </p:sp>
    </p:spTree>
    <p:extLst>
      <p:ext uri="{BB962C8B-B14F-4D97-AF65-F5344CB8AC3E}">
        <p14:creationId xmlns:p14="http://schemas.microsoft.com/office/powerpoint/2010/main" val="3924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584CA5-DC69-4A6D-9A53-76F3A8493C0C}"/>
              </a:ext>
            </a:extLst>
          </p:cNvPr>
          <p:cNvSpPr txBox="1"/>
          <p:nvPr/>
        </p:nvSpPr>
        <p:spPr>
          <a:xfrm>
            <a:off x="0" y="64720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стоит 1 день простоя НЕ стельной коровы?</a:t>
            </a:r>
          </a:p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среднем по России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до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рублей!!!</a:t>
            </a:r>
          </a:p>
          <a:p>
            <a:endParaRPr lang="ru-RU" sz="2400" dirty="0">
              <a:solidFill>
                <a:schemeClr val="accent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F4E70F3-B06B-405D-A7BA-E0045E37F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07" y="2111829"/>
            <a:ext cx="6517585" cy="402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92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58D0F62E-A871-4DA7-A307-E19301E8E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12117"/>
              </p:ext>
            </p:extLst>
          </p:nvPr>
        </p:nvGraphicFramePr>
        <p:xfrm>
          <a:off x="330741" y="1770251"/>
          <a:ext cx="10914432" cy="4136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116">
                  <a:extLst>
                    <a:ext uri="{9D8B030D-6E8A-4147-A177-3AD203B41FA5}">
                      <a16:colId xmlns:a16="http://schemas.microsoft.com/office/drawing/2014/main" xmlns="" val="381367958"/>
                    </a:ext>
                  </a:extLst>
                </a:gridCol>
                <a:gridCol w="2631100">
                  <a:extLst>
                    <a:ext uri="{9D8B030D-6E8A-4147-A177-3AD203B41FA5}">
                      <a16:colId xmlns:a16="http://schemas.microsoft.com/office/drawing/2014/main" xmlns="" val="326796580"/>
                    </a:ext>
                  </a:extLst>
                </a:gridCol>
                <a:gridCol w="2728608">
                  <a:extLst>
                    <a:ext uri="{9D8B030D-6E8A-4147-A177-3AD203B41FA5}">
                      <a16:colId xmlns:a16="http://schemas.microsoft.com/office/drawing/2014/main" xmlns="" val="2614635383"/>
                    </a:ext>
                  </a:extLst>
                </a:gridCol>
                <a:gridCol w="2728608">
                  <a:extLst>
                    <a:ext uri="{9D8B030D-6E8A-4147-A177-3AD203B41FA5}">
                      <a16:colId xmlns:a16="http://schemas.microsoft.com/office/drawing/2014/main" xmlns="" val="3167025597"/>
                    </a:ext>
                  </a:extLst>
                </a:gridCol>
              </a:tblGrid>
              <a:tr h="148509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А. 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Количество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не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осеменившихся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коров из 100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голов.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Эффективность осеменения 80%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Б.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Примерная стоимость кормодня в рублях.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С.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Дни прогула не стельных коров при отсутствии Ранней диагностики стельности 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Финансовые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потери с\х предприятия, в рублях = А*Б*С=…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45479116"/>
                  </a:ext>
                </a:extLst>
              </a:tr>
              <a:tr h="860415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20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300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10</a:t>
                      </a:r>
                    </a:p>
                    <a:p>
                      <a:pPr algn="ctr"/>
                      <a:r>
                        <a:rPr lang="ru-RU" sz="1600" b="1" dirty="0"/>
                        <a:t>(40 дней после осеменения) 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60 000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113360804"/>
                  </a:ext>
                </a:extLst>
              </a:tr>
              <a:tr h="860415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20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300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25</a:t>
                      </a:r>
                    </a:p>
                    <a:p>
                      <a:pPr algn="ctr"/>
                      <a:r>
                        <a:rPr lang="ru-RU" sz="1600" b="1" dirty="0"/>
                        <a:t>(55 дней после осеменения)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150 000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484825833"/>
                  </a:ext>
                </a:extLst>
              </a:tr>
              <a:tr h="860415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/>
                        <a:t>20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300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50</a:t>
                      </a:r>
                    </a:p>
                    <a:p>
                      <a:pPr algn="ctr"/>
                      <a:r>
                        <a:rPr lang="ru-RU" sz="1600" b="1" dirty="0"/>
                        <a:t>(80 дней после осеменения)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  <a:p>
                      <a:pPr algn="ctr"/>
                      <a:r>
                        <a:rPr lang="ru-RU" b="1" dirty="0"/>
                        <a:t>300 000</a:t>
                      </a:r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4400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rgbClr val="94CE5E"/>
                        </a:gs>
                        <a:gs pos="49000">
                          <a:srgbClr val="FFFF00"/>
                        </a:gs>
                        <a:gs pos="26000">
                          <a:srgbClr val="00B050"/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8332292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CCF2E7D-D50E-48D5-AC99-A37AC66F91E3}"/>
              </a:ext>
            </a:extLst>
          </p:cNvPr>
          <p:cNvSpPr txBox="1"/>
          <p:nvPr/>
        </p:nvSpPr>
        <p:spPr>
          <a:xfrm>
            <a:off x="603115" y="647205"/>
            <a:ext cx="10642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потри с/х предприятий при отсутствии ранней диагностики стельности КРС</a:t>
            </a:r>
            <a:r>
              <a:rPr lang="ru-RU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25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E2146BE-C8DE-4DEF-AC04-E7030EE32C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2B7E1FF-6C78-4EB4-95FE-A9BF05059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35" y="1974026"/>
            <a:ext cx="3502255" cy="4120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E77C059-3D28-41AD-AA63-CE2A55F3B4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24" y="1970757"/>
            <a:ext cx="4156038" cy="412356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3A86A9DB-FBA4-420A-8CD2-DE3CFA0A9B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" r="2167" b="3999"/>
          <a:stretch/>
        </p:blipFill>
        <p:spPr bwMode="auto">
          <a:xfrm>
            <a:off x="117638" y="2055638"/>
            <a:ext cx="3799002" cy="395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A91442-7DE3-46AC-8E01-155115669102}"/>
              </a:ext>
            </a:extLst>
          </p:cNvPr>
          <p:cNvSpPr txBox="1"/>
          <p:nvPr/>
        </p:nvSpPr>
        <p:spPr>
          <a:xfrm>
            <a:off x="3245963" y="763674"/>
            <a:ext cx="6004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ИФА метод диагностики </a:t>
            </a:r>
          </a:p>
        </p:txBody>
      </p:sp>
    </p:spTree>
    <p:extLst>
      <p:ext uri="{BB962C8B-B14F-4D97-AF65-F5344CB8AC3E}">
        <p14:creationId xmlns:p14="http://schemas.microsoft.com/office/powerpoint/2010/main" val="246253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4F7BF28-15E8-4349-9DC7-10E0DA48CC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852" r="58000" b="9437"/>
          <a:stretch/>
        </p:blipFill>
        <p:spPr>
          <a:xfrm>
            <a:off x="-162560" y="2242457"/>
            <a:ext cx="5120640" cy="39683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86EEF3A-8357-4882-BF22-B4FAE6DD23FF}"/>
              </a:ext>
            </a:extLst>
          </p:cNvPr>
          <p:cNvSpPr txBox="1"/>
          <p:nvPr/>
        </p:nvSpPr>
        <p:spPr>
          <a:xfrm>
            <a:off x="0" y="633954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мировая новинка!!!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Диагностика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28 дня по образцам молока!!!</a:t>
            </a:r>
          </a:p>
          <a:p>
            <a:pPr algn="ctr"/>
            <a:r>
              <a:rPr lang="ru-RU" sz="3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Маркером является </a:t>
            </a:r>
            <a:r>
              <a:rPr lang="en-US" sz="3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 </a:t>
            </a:r>
            <a:r>
              <a:rPr lang="ru-RU" sz="3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белок, не прогестерон!!!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560C7D6-9F74-41CF-8514-260E81118E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605" t="39131" r="-1017" b="8261"/>
          <a:stretch/>
        </p:blipFill>
        <p:spPr>
          <a:xfrm>
            <a:off x="4798169" y="2388280"/>
            <a:ext cx="7083287" cy="342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1 шаг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5113" y="818561"/>
            <a:ext cx="2331501" cy="186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828801" y="685800"/>
            <a:ext cx="8562975" cy="846138"/>
          </a:xfrm>
        </p:spPr>
        <p:txBody>
          <a:bodyPr/>
          <a:lstStyle/>
          <a:p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тестов</a:t>
            </a:r>
            <a:r>
              <a:rPr lang="de-DE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стельность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Alertys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733550" y="6383665"/>
            <a:ext cx="5226050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228600" indent="-228600">
              <a:buFontTx/>
              <a:buAutoNum type="arabicParenBoth"/>
              <a:tabLst>
                <a:tab pos="339725" algn="l"/>
                <a:tab pos="461963" algn="l"/>
              </a:tabLst>
            </a:pPr>
            <a:r>
              <a:rPr lang="en-US" sz="800"/>
              <a:t>The simulated economic cost of extended calving intervals in dairy herds and comparison of reproductive management programs. Journal of Dairy Science 86 (Suppl. 1):54 (abstract). </a:t>
            </a:r>
            <a:r>
              <a:rPr lang="en-US" sz="900"/>
              <a:t>French, P. D. and R. L. Nebel. 2003. </a:t>
            </a:r>
            <a:endParaRPr lang="nl-NL" sz="900">
              <a:cs typeface="Arial" charset="0"/>
            </a:endParaRPr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4216401" y="1506538"/>
            <a:ext cx="4106863" cy="46384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algn="ctr" defTabSz="852488" eaLnBrk="0" hangingPunct="0">
              <a:spcBef>
                <a:spcPct val="50000"/>
              </a:spcBef>
            </a:pPr>
            <a:r>
              <a:rPr lang="ru-RU" sz="2400" b="1"/>
              <a:t>Определение стельности КРС</a:t>
            </a:r>
            <a:endParaRPr lang="en-US" sz="2400"/>
          </a:p>
        </p:txBody>
      </p:sp>
      <p:sp>
        <p:nvSpPr>
          <p:cNvPr id="22533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667683" y="3090863"/>
            <a:ext cx="3508192" cy="138717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 lIns="46800" tIns="46800" rIns="46800" bIns="46800">
            <a:spAutoFit/>
          </a:bodyPr>
          <a:lstStyle/>
          <a:p>
            <a:pPr algn="ctr" defTabSz="852488" eaLnBrk="0" hangingPunct="0">
              <a:spcBef>
                <a:spcPct val="50000"/>
              </a:spcBef>
            </a:pPr>
            <a:r>
              <a:rPr lang="en-US" sz="2400" b="1" dirty="0"/>
              <a:t>Alertys </a:t>
            </a:r>
            <a:r>
              <a:rPr lang="en-US" sz="2400" b="1" dirty="0">
                <a:solidFill>
                  <a:srgbClr val="00B050"/>
                </a:solidFill>
              </a:rPr>
              <a:t>Milk </a:t>
            </a:r>
            <a:r>
              <a:rPr lang="en-US" sz="2400" b="1" dirty="0"/>
              <a:t>Pregnancy Test</a:t>
            </a:r>
            <a:r>
              <a:rPr lang="ru-RU" sz="2400" b="1" dirty="0"/>
              <a:t>, 99-41209</a:t>
            </a:r>
          </a:p>
          <a:p>
            <a:pPr algn="ctr" defTabSz="852488" eaLnBrk="0" hangingPunct="0">
              <a:spcBef>
                <a:spcPct val="50000"/>
              </a:spcBef>
            </a:pPr>
            <a:r>
              <a:rPr lang="ru-RU" sz="2400" b="1" dirty="0"/>
              <a:t>460 исследований</a:t>
            </a:r>
            <a:endParaRPr lang="en-US" sz="2400" dirty="0"/>
          </a:p>
        </p:txBody>
      </p:sp>
      <p:sp>
        <p:nvSpPr>
          <p:cNvPr id="22534" name="Rectangle 11"/>
          <p:cNvSpPr>
            <a:spLocks noChangeArrowheads="1"/>
          </p:cNvSpPr>
          <p:nvPr/>
        </p:nvSpPr>
        <p:spPr bwMode="auto">
          <a:xfrm>
            <a:off x="2052639" y="3090864"/>
            <a:ext cx="3836987" cy="138717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algn="ctr" defTabSz="852488" eaLnBrk="0" hangingPunct="0">
              <a:spcBef>
                <a:spcPct val="50000"/>
              </a:spcBef>
            </a:pPr>
            <a:r>
              <a:rPr lang="en-US" sz="2400" b="1" dirty="0"/>
              <a:t>Alertys</a:t>
            </a:r>
            <a:r>
              <a:rPr lang="ru-RU" sz="2400" b="1" dirty="0"/>
              <a:t> </a:t>
            </a:r>
            <a:r>
              <a:rPr lang="de-DE" sz="2400" b="1" dirty="0">
                <a:solidFill>
                  <a:srgbClr val="00B050"/>
                </a:solidFill>
              </a:rPr>
              <a:t>Serum</a:t>
            </a:r>
            <a:r>
              <a:rPr lang="de-DE" sz="2400" b="1" dirty="0"/>
              <a:t> </a:t>
            </a:r>
            <a:r>
              <a:rPr lang="en-US" sz="2400" b="1" dirty="0"/>
              <a:t>Pregnancy Test</a:t>
            </a:r>
            <a:r>
              <a:rPr lang="ru-RU" sz="2400" b="1" dirty="0"/>
              <a:t>, 99-41169</a:t>
            </a:r>
          </a:p>
          <a:p>
            <a:pPr algn="ctr" defTabSz="852488" eaLnBrk="0" hangingPunct="0">
              <a:spcBef>
                <a:spcPct val="50000"/>
              </a:spcBef>
            </a:pPr>
            <a:r>
              <a:rPr lang="ru-RU" sz="2400" b="1" dirty="0"/>
              <a:t>460 исследований</a:t>
            </a:r>
            <a:endParaRPr lang="en-US" sz="2400" dirty="0"/>
          </a:p>
        </p:txBody>
      </p:sp>
      <p:cxnSp>
        <p:nvCxnSpPr>
          <p:cNvPr id="22535" name="Straight Arrow Connector 14"/>
          <p:cNvCxnSpPr>
            <a:cxnSpLocks noChangeShapeType="1"/>
            <a:stCxn id="22532" idx="2"/>
          </p:cNvCxnSpPr>
          <p:nvPr/>
        </p:nvCxnSpPr>
        <p:spPr bwMode="auto">
          <a:xfrm flipH="1">
            <a:off x="4705352" y="1970385"/>
            <a:ext cx="1564481" cy="1095079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2536" name="Straight Arrow Connector 15"/>
          <p:cNvCxnSpPr>
            <a:cxnSpLocks noChangeShapeType="1"/>
            <a:stCxn id="22532" idx="2"/>
          </p:cNvCxnSpPr>
          <p:nvPr/>
        </p:nvCxnSpPr>
        <p:spPr bwMode="auto">
          <a:xfrm>
            <a:off x="6269832" y="1970385"/>
            <a:ext cx="1616868" cy="1095079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2" name="Straight Arrow Connector 15"/>
          <p:cNvCxnSpPr>
            <a:cxnSpLocks noChangeShapeType="1"/>
            <a:stCxn id="22532" idx="2"/>
            <a:endCxn id="14" idx="0"/>
          </p:cNvCxnSpPr>
          <p:nvPr/>
        </p:nvCxnSpPr>
        <p:spPr bwMode="auto">
          <a:xfrm flipH="1">
            <a:off x="6245228" y="1970384"/>
            <a:ext cx="24605" cy="2857858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4" name="Rectangle 13"/>
          <p:cNvSpPr/>
          <p:nvPr/>
        </p:nvSpPr>
        <p:spPr>
          <a:xfrm>
            <a:off x="3516628" y="4828242"/>
            <a:ext cx="5457200" cy="95410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de-DE" sz="2800" b="1" dirty="0"/>
              <a:t>Alertys Rapid </a:t>
            </a:r>
            <a:r>
              <a:rPr lang="en-US" sz="2800" b="1" dirty="0">
                <a:solidFill>
                  <a:srgbClr val="00B050"/>
                </a:solidFill>
              </a:rPr>
              <a:t>Visual </a:t>
            </a:r>
            <a:r>
              <a:rPr lang="en-US" sz="2800" b="1" dirty="0"/>
              <a:t>Pregnancy Test</a:t>
            </a:r>
            <a:endParaRPr lang="ru-RU" sz="2800" b="1" dirty="0"/>
          </a:p>
          <a:p>
            <a:pPr algn="ctr"/>
            <a:r>
              <a:rPr lang="ru-RU" sz="2800" b="1" dirty="0"/>
              <a:t>180исследований</a:t>
            </a:r>
            <a:r>
              <a:rPr lang="en-US" sz="2800" b="1" dirty="0"/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264B331-45F7-4329-A9BA-EF4542E9A5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A25856B-5ED5-4552-9064-76C05530C6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00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308BF9-2607-4E92-9641-AB49453029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37" b="9437"/>
          <a:stretch/>
        </p:blipFill>
        <p:spPr>
          <a:xfrm>
            <a:off x="0" y="647205"/>
            <a:ext cx="12192000" cy="55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4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33ABC6B-47A8-42FE-88B8-9E2CA95232BE}"/>
              </a:ext>
            </a:extLst>
          </p:cNvPr>
          <p:cNvSpPr txBox="1">
            <a:spLocks noChangeArrowheads="1"/>
          </p:cNvSpPr>
          <p:nvPr/>
        </p:nvSpPr>
        <p:spPr>
          <a:xfrm>
            <a:off x="390425" y="1294896"/>
            <a:ext cx="11562761" cy="967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 algn="just">
              <a:buFontTx/>
              <a:buNone/>
            </a:pPr>
            <a:r>
              <a:rPr lang="en-US" sz="2000" dirty="0">
                <a:solidFill>
                  <a:srgbClr val="AA272F"/>
                </a:solidFill>
              </a:rPr>
              <a:t>	</a:t>
            </a:r>
            <a:r>
              <a:rPr lang="ru-RU" sz="2000" dirty="0"/>
              <a:t>Тест на стельность </a:t>
            </a:r>
            <a:r>
              <a:rPr lang="en-US" sz="2000" b="1" dirty="0"/>
              <a:t>Alertys</a:t>
            </a:r>
            <a:r>
              <a:rPr lang="en-US" sz="2000" dirty="0"/>
              <a:t> </a:t>
            </a:r>
            <a:r>
              <a:rPr lang="en-US" sz="2000" b="1" dirty="0"/>
              <a:t>Milk</a:t>
            </a:r>
            <a:r>
              <a:rPr lang="en-US" sz="2000" dirty="0"/>
              <a:t> </a:t>
            </a:r>
            <a:r>
              <a:rPr lang="en-US" sz="2000" b="1" dirty="0"/>
              <a:t>Pregnancy Test </a:t>
            </a:r>
            <a:r>
              <a:rPr lang="ru-RU" sz="2000" dirty="0"/>
              <a:t>позволяет точно  определять стельных и не стельных коров</a:t>
            </a:r>
            <a:r>
              <a:rPr lang="en-US" sz="2000" dirty="0"/>
              <a:t> </a:t>
            </a:r>
            <a:r>
              <a:rPr lang="ru-RU" sz="2000" dirty="0"/>
              <a:t>при рутинном исследовании проб молока и позволяет повышать эффективность воспроизводства стада</a:t>
            </a:r>
            <a:r>
              <a:rPr lang="en-US" sz="2000" dirty="0"/>
              <a:t>. </a:t>
            </a:r>
          </a:p>
          <a:p>
            <a:pPr marL="225425" indent="-225425">
              <a:buFont typeface="Times" pitchFamily="18" charset="0"/>
              <a:buNone/>
            </a:pPr>
            <a:endParaRPr lang="en-US" sz="2000" dirty="0"/>
          </a:p>
          <a:p>
            <a:pPr marL="568325" lvl="1" indent="-225425"/>
            <a:endParaRPr lang="en-US" sz="1000" dirty="0"/>
          </a:p>
          <a:p>
            <a:pPr marL="568325" lvl="1" indent="-225425"/>
            <a:endParaRPr lang="en-US" sz="10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5145BE36-664F-4728-BBD5-5064D16D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47205"/>
            <a:ext cx="12191999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defTabSz="820738"/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3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Alertys</a:t>
            </a:r>
            <a:r>
              <a:rPr lang="en-US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Milk Pregnancy Test </a:t>
            </a:r>
            <a:r>
              <a:rPr lang="en-US" sz="2400" b="1" dirty="0">
                <a:solidFill>
                  <a:srgbClr val="C6CDD0"/>
                </a:solidFill>
              </a:rPr>
              <a:t/>
            </a:r>
            <a:br>
              <a:rPr lang="en-US" sz="2400" b="1" dirty="0">
                <a:solidFill>
                  <a:srgbClr val="C6CDD0"/>
                </a:solidFill>
              </a:rPr>
            </a:br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endParaRPr lang="ru-RU" sz="2400" b="1" dirty="0" smtClean="0">
              <a:solidFill>
                <a:srgbClr val="C6CDD0"/>
              </a:solidFill>
            </a:endParaRPr>
          </a:p>
          <a:p>
            <a:pPr defTabSz="820738"/>
            <a:r>
              <a:rPr lang="en-US" sz="2400" b="1" dirty="0">
                <a:solidFill>
                  <a:srgbClr val="5E6A71"/>
                </a:solidFill>
              </a:rPr>
              <a:t/>
            </a:r>
            <a:br>
              <a:rPr lang="en-US" sz="2400" b="1" dirty="0">
                <a:solidFill>
                  <a:srgbClr val="5E6A71"/>
                </a:solidFill>
              </a:rPr>
            </a:br>
            <a:r>
              <a:rPr lang="en-US" sz="2400" b="1" dirty="0">
                <a:solidFill>
                  <a:srgbClr val="5E6A71"/>
                </a:solidFill>
              </a:rPr>
              <a:t/>
            </a:r>
            <a:br>
              <a:rPr lang="en-US" sz="2400" b="1" dirty="0">
                <a:solidFill>
                  <a:srgbClr val="5E6A71"/>
                </a:solidFill>
              </a:rPr>
            </a:br>
            <a:endParaRPr lang="en-US" sz="2400" b="1" dirty="0">
              <a:solidFill>
                <a:srgbClr val="C6CDD0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09FCF97-1977-4E43-95F9-B1EC8A8B1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712" y="3498355"/>
            <a:ext cx="3536034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>
            <a:hlinkClick r:id="rId5" action="ppaction://hlinkfile"/>
            <a:extLst>
              <a:ext uri="{FF2B5EF4-FFF2-40B4-BE49-F238E27FC236}">
                <a16:creationId xmlns:a16="http://schemas.microsoft.com/office/drawing/2014/main" xmlns="" id="{6152BB64-C46E-41AC-BE42-317D03AEF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07746" y="3499171"/>
            <a:ext cx="3662876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>
            <a:hlinkClick r:id="rId5" action="ppaction://hlinkfile"/>
            <a:extLst>
              <a:ext uri="{FF2B5EF4-FFF2-40B4-BE49-F238E27FC236}">
                <a16:creationId xmlns:a16="http://schemas.microsoft.com/office/drawing/2014/main" xmlns="" id="{98900A0D-30C8-49AD-BCA5-64DDF6AFD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70622" y="3480894"/>
            <a:ext cx="3507104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17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D9F31C5-F5BA-4FF5-AB09-E4F82E7C4CEC}"/>
              </a:ext>
            </a:extLst>
          </p:cNvPr>
          <p:cNvSpPr txBox="1"/>
          <p:nvPr/>
        </p:nvSpPr>
        <p:spPr>
          <a:xfrm>
            <a:off x="253835" y="1762441"/>
            <a:ext cx="1131421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раннего определения стельности! (28 дней)</a:t>
            </a:r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ветеринарный специалист не может по каким-либо причинам провести исследование другими методами и с той частотой, которая необходима.</a:t>
            </a:r>
            <a:endParaRPr lang="en-US" sz="2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образцы крови будут использоваться также для проверки других параметров крови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 вирусная диарея и т.д.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есть травмы плеча или руки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вы хотите избежать травмы плеча или руки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предпочитаете или должны уделять внимание другим вопросам ветеринарной медицины</a:t>
            </a:r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есть вероятность инфицирования (хламидиоз, бруцеллез, перезаражение других голов и т.д.)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1F345B-FE22-4CEE-98D2-F2346AEBB07B}"/>
              </a:ext>
            </a:extLst>
          </p:cNvPr>
          <p:cNvSpPr txBox="1"/>
          <p:nvPr/>
        </p:nvSpPr>
        <p:spPr>
          <a:xfrm>
            <a:off x="0" y="64720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Преимущества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теста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Alertys Milk Pregnancy Test 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9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A5C9B9D-DBC3-4746-8D13-98A814C023AB}"/>
              </a:ext>
            </a:extLst>
          </p:cNvPr>
          <p:cNvSpPr txBox="1"/>
          <p:nvPr/>
        </p:nvSpPr>
        <p:spPr>
          <a:xfrm>
            <a:off x="0" y="64720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Преимущества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теста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Alertys Milk Pregnancy Test 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17AA239-3286-4D62-BACF-29CBC0907305}"/>
              </a:ext>
            </a:extLst>
          </p:cNvPr>
          <p:cNvSpPr txBox="1"/>
          <p:nvPr/>
        </p:nvSpPr>
        <p:spPr>
          <a:xfrm>
            <a:off x="456773" y="2182505"/>
            <a:ext cx="112784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достоверных результатов 98,9% с 28 дня после осеменения.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 человеческого фактора (УЗИ , ректальная пальпация).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исследования более 1 000 проб 1 сотрудником за 8 часов.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стресса для животных, пробоотбор происходит во время дойки.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результатов на электронную почту по каждой голове.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распространения инфекционных заболеваний.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3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10B001A5-9E55-4097-AC55-3665A5B1D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936790"/>
              </p:ext>
            </p:extLst>
          </p:nvPr>
        </p:nvGraphicFramePr>
        <p:xfrm>
          <a:off x="348343" y="2316402"/>
          <a:ext cx="11582399" cy="28589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98425">
                  <a:extLst>
                    <a:ext uri="{9D8B030D-6E8A-4147-A177-3AD203B41FA5}">
                      <a16:colId xmlns:a16="http://schemas.microsoft.com/office/drawing/2014/main" xmlns="" val="238627636"/>
                    </a:ext>
                  </a:extLst>
                </a:gridCol>
                <a:gridCol w="2015343">
                  <a:extLst>
                    <a:ext uri="{9D8B030D-6E8A-4147-A177-3AD203B41FA5}">
                      <a16:colId xmlns:a16="http://schemas.microsoft.com/office/drawing/2014/main" xmlns="" val="296424094"/>
                    </a:ext>
                  </a:extLst>
                </a:gridCol>
                <a:gridCol w="2542920">
                  <a:extLst>
                    <a:ext uri="{9D8B030D-6E8A-4147-A177-3AD203B41FA5}">
                      <a16:colId xmlns:a16="http://schemas.microsoft.com/office/drawing/2014/main" xmlns="" val="2085225890"/>
                    </a:ext>
                  </a:extLst>
                </a:gridCol>
                <a:gridCol w="2625711">
                  <a:extLst>
                    <a:ext uri="{9D8B030D-6E8A-4147-A177-3AD203B41FA5}">
                      <a16:colId xmlns:a16="http://schemas.microsoft.com/office/drawing/2014/main" xmlns="" val="3955610355"/>
                    </a:ext>
                  </a:extLst>
                </a:gridCol>
              </a:tblGrid>
              <a:tr h="59735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Тип 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образца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 и сроки хранения образца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6510307"/>
                  </a:ext>
                </a:extLst>
              </a:tr>
              <a:tr h="1031046">
                <a:tc rowSpan="3"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Образцы молока в естественном виде </a:t>
                      </a:r>
                    </a:p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с добавлением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Бронопола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комнатной температуре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холодильнике 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2-8° 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морозильнике -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20° 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2178887"/>
                  </a:ext>
                </a:extLst>
              </a:tr>
              <a:tr h="597352">
                <a:tc vMerge="1">
                  <a:txBody>
                    <a:bodyPr/>
                    <a:lstStyle/>
                    <a:p>
                      <a:r>
                        <a:rPr lang="ru-RU" dirty="0"/>
                        <a:t>Образцы молока  с добавлением </a:t>
                      </a:r>
                      <a:r>
                        <a:rPr lang="ru-RU" dirty="0" err="1"/>
                        <a:t>Бронопола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часа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Бессрочно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8274809"/>
                  </a:ext>
                </a:extLst>
              </a:tr>
              <a:tr h="633164">
                <a:tc vMerge="1">
                  <a:txBody>
                    <a:bodyPr/>
                    <a:lstStyle/>
                    <a:p>
                      <a:r>
                        <a:rPr lang="ru-RU" dirty="0"/>
                        <a:t>Образцы молока  с добавлением </a:t>
                      </a:r>
                      <a:r>
                        <a:rPr lang="ru-RU" dirty="0" err="1"/>
                        <a:t>Бронопола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дней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Бессрочно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95772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7ECFF10-4654-4B35-BDA9-1B54C39C6BDE}"/>
              </a:ext>
            </a:extLst>
          </p:cNvPr>
          <p:cNvSpPr txBox="1"/>
          <p:nvPr/>
        </p:nvSpPr>
        <p:spPr>
          <a:xfrm>
            <a:off x="952108" y="904973"/>
            <a:ext cx="956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Правила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хранения образцов</a:t>
            </a:r>
          </a:p>
        </p:txBody>
      </p:sp>
    </p:spTree>
    <p:extLst>
      <p:ext uri="{BB962C8B-B14F-4D97-AF65-F5344CB8AC3E}">
        <p14:creationId xmlns:p14="http://schemas.microsoft.com/office/powerpoint/2010/main" val="409737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94A63EE6-80BC-4C66-B777-B8DA987D0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5755" y="1942182"/>
            <a:ext cx="3900488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B4D605E-8FBD-4EF9-B46D-D7B3E82B7046}"/>
              </a:ext>
            </a:extLst>
          </p:cNvPr>
          <p:cNvSpPr txBox="1"/>
          <p:nvPr/>
        </p:nvSpPr>
        <p:spPr>
          <a:xfrm>
            <a:off x="87085" y="72854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Спасибо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A9EDB34-8A0D-4D7E-A9E5-AC88F3CF1622}"/>
              </a:ext>
            </a:extLst>
          </p:cNvPr>
          <p:cNvSpPr txBox="1"/>
          <p:nvPr/>
        </p:nvSpPr>
        <p:spPr>
          <a:xfrm>
            <a:off x="5242873" y="5538724"/>
            <a:ext cx="1706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66195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>
            <a:extLst>
              <a:ext uri="{FF2B5EF4-FFF2-40B4-BE49-F238E27FC236}">
                <a16:creationId xmlns:a16="http://schemas.microsoft.com/office/drawing/2014/main" xmlns="" id="{6D8CF405-2D31-4D83-9691-EFDCC6B11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62717"/>
            <a:ext cx="12192000" cy="164630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029803"/>
                </a:solidFill>
                <a:latin typeface="+mn-lt"/>
                <a:ea typeface="+mn-ea"/>
                <a:cs typeface="+mn-cs"/>
              </a:rPr>
              <a:t>В работе мы ценим качество и профессионализм, что позволяет нам оставаться востребованными среди клиентов с самыми разными потребностями.</a:t>
            </a:r>
            <a:br>
              <a:rPr lang="ru-RU" sz="2800" dirty="0">
                <a:solidFill>
                  <a:srgbClr val="029803"/>
                </a:solidFill>
                <a:latin typeface="+mn-lt"/>
                <a:ea typeface="+mn-ea"/>
                <a:cs typeface="+mn-cs"/>
              </a:rPr>
            </a:br>
            <a:r>
              <a:rPr lang="ru-RU" sz="2800" dirty="0">
                <a:solidFill>
                  <a:srgbClr val="029803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800" dirty="0">
                <a:solidFill>
                  <a:srgbClr val="029803"/>
                </a:solidFill>
                <a:latin typeface="+mn-lt"/>
                <a:ea typeface="+mn-ea"/>
                <a:cs typeface="+mn-cs"/>
              </a:rPr>
            </a:br>
            <a:r>
              <a:rPr lang="ru-RU" sz="4000" b="1" dirty="0">
                <a:solidFill>
                  <a:srgbClr val="029803"/>
                </a:solidFill>
                <a:latin typeface="+mn-lt"/>
                <a:ea typeface="+mn-ea"/>
                <a:cs typeface="+mn-cs"/>
              </a:rPr>
              <a:t> Приглашаем к сотрудничеству!</a:t>
            </a:r>
          </a:p>
        </p:txBody>
      </p:sp>
      <p:sp>
        <p:nvSpPr>
          <p:cNvPr id="24" name="Подзаголовок 23">
            <a:extLst>
              <a:ext uri="{FF2B5EF4-FFF2-40B4-BE49-F238E27FC236}">
                <a16:creationId xmlns:a16="http://schemas.microsoft.com/office/drawing/2014/main" xmlns="" id="{5DA39B17-A88E-4982-8D37-2B008FF2F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09019"/>
            <a:ext cx="12192000" cy="20305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b="1" dirty="0">
                <a:solidFill>
                  <a:srgbClr val="029803"/>
                </a:solidFill>
              </a:rPr>
              <a:t>Отдел продаж: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>
                <a:solidFill>
                  <a:srgbClr val="029803"/>
                </a:solidFill>
              </a:rPr>
              <a:t>+7 (800) 500 3585 </a:t>
            </a:r>
            <a:br>
              <a:rPr lang="ru-RU" dirty="0">
                <a:solidFill>
                  <a:srgbClr val="029803"/>
                </a:solidFill>
              </a:rPr>
            </a:br>
            <a:r>
              <a:rPr lang="ru-RU" dirty="0">
                <a:solidFill>
                  <a:srgbClr val="029803"/>
                </a:solidFill>
              </a:rPr>
              <a:t>+7 (495) 120 7787</a:t>
            </a:r>
            <a:br>
              <a:rPr lang="ru-RU" dirty="0">
                <a:solidFill>
                  <a:srgbClr val="029803"/>
                </a:solidFill>
              </a:rPr>
            </a:br>
            <a:r>
              <a:rPr lang="ru-RU" dirty="0">
                <a:solidFill>
                  <a:srgbClr val="029803"/>
                </a:solidFill>
              </a:rPr>
              <a:t> </a:t>
            </a:r>
            <a:r>
              <a:rPr lang="ru-RU" dirty="0">
                <a:solidFill>
                  <a:srgbClr val="02980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info@verumbio.com</a:t>
            </a:r>
            <a:r>
              <a:rPr lang="ru-RU" dirty="0">
                <a:solidFill>
                  <a:srgbClr val="029803"/>
                </a:solidFill>
              </a:rPr>
              <a:t/>
            </a:r>
            <a:br>
              <a:rPr lang="ru-RU" dirty="0">
                <a:solidFill>
                  <a:srgbClr val="029803"/>
                </a:solidFill>
              </a:rPr>
            </a:br>
            <a:r>
              <a:rPr lang="ru-RU" dirty="0">
                <a:solidFill>
                  <a:srgbClr val="029803"/>
                </a:solidFill>
              </a:rPr>
              <a:t>111396 Москва, ул. А. Дикого, д.18Б, оф. 216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0BF98BF-1BF1-4597-9844-5CA13DC8DF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4"/>
          <a:stretch/>
        </p:blipFill>
        <p:spPr>
          <a:xfrm>
            <a:off x="0" y="0"/>
            <a:ext cx="12192000" cy="6472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B6AB6D9-76AA-4CCE-96D6-08D1B8D0DF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2"/>
          <a:stretch/>
        </p:blipFill>
        <p:spPr>
          <a:xfrm>
            <a:off x="0" y="6210795"/>
            <a:ext cx="12192000" cy="6472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E21CF6D-D1B7-4DB1-AA86-6D568C243C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86" y="891088"/>
            <a:ext cx="3602736" cy="6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5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3767</TotalTime>
  <Words>574</Words>
  <Application>Microsoft Office PowerPoint</Application>
  <PresentationFormat>Широкоэкранный</PresentationFormat>
  <Paragraphs>133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Times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Обзор тестов на стельность Alertys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работе мы ценим качество и профессионализм, что позволяет нам оставаться востребованными среди клиентов с самыми разными потребностями.   Приглашаем к сотрудничеству!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29</cp:revision>
  <dcterms:created xsi:type="dcterms:W3CDTF">2020-08-07T06:01:09Z</dcterms:created>
  <dcterms:modified xsi:type="dcterms:W3CDTF">2021-05-28T09:00:14Z</dcterms:modified>
</cp:coreProperties>
</file>