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sldIdLst>
    <p:sldId id="256" r:id="rId2"/>
    <p:sldId id="267" r:id="rId3"/>
    <p:sldId id="268" r:id="rId4"/>
    <p:sldId id="269" r:id="rId5"/>
    <p:sldId id="274" r:id="rId6"/>
    <p:sldId id="265" r:id="rId7"/>
    <p:sldId id="257" r:id="rId8"/>
    <p:sldId id="258" r:id="rId9"/>
    <p:sldId id="259" r:id="rId10"/>
    <p:sldId id="261" r:id="rId11"/>
    <p:sldId id="266" r:id="rId12"/>
    <p:sldId id="273" r:id="rId13"/>
    <p:sldId id="270" r:id="rId14"/>
    <p:sldId id="271" r:id="rId15"/>
    <p:sldId id="272" r:id="rId16"/>
    <p:sldId id="263" r:id="rId17"/>
  </p:sldIdLst>
  <p:sldSz cx="7561263" cy="5400675"/>
  <p:notesSz cx="6797675" cy="9872663"/>
  <p:defaultTextStyle>
    <a:defPPr>
      <a:defRPr lang="ru-RU"/>
    </a:defPPr>
    <a:lvl1pPr marL="0" algn="l" defTabSz="74066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70332" algn="l" defTabSz="74066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40664" algn="l" defTabSz="74066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10996" algn="l" defTabSz="74066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481328" algn="l" defTabSz="74066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851660" algn="l" defTabSz="74066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221992" algn="l" defTabSz="74066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592324" algn="l" defTabSz="74066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2962656" algn="l" defTabSz="74066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01" userDrawn="1">
          <p15:clr>
            <a:srgbClr val="A4A3A4"/>
          </p15:clr>
        </p15:guide>
        <p15:guide id="2" pos="23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5418"/>
    <a:srgbClr val="09679E"/>
    <a:srgbClr val="FF6600"/>
    <a:srgbClr val="478DB7"/>
    <a:srgbClr val="EF642E"/>
    <a:srgbClr val="1871A4"/>
    <a:srgbClr val="3784B0"/>
    <a:srgbClr val="84B3CE"/>
    <a:srgbClr val="F9C9B7"/>
    <a:srgbClr val="EF6A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0"/>
  </p:normalViewPr>
  <p:slideViewPr>
    <p:cSldViewPr>
      <p:cViewPr varScale="1">
        <p:scale>
          <a:sx n="89" d="100"/>
          <a:sy n="89" d="100"/>
        </p:scale>
        <p:origin x="1284" y="72"/>
      </p:cViewPr>
      <p:guideLst>
        <p:guide orient="horz" pos="1701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CBCAEF-00CF-4EC7-9EB6-44825FA082C4}" type="doc">
      <dgm:prSet loTypeId="urn:microsoft.com/office/officeart/2005/8/layout/venn3" loCatId="relationship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2680F49-3FB3-4DB5-8FBC-3EF21208B255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200" b="0" cap="none" spc="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</a:t>
          </a:r>
          <a:r>
            <a:rPr lang="en-US" sz="1000" b="0" cap="none" spc="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endParaRPr lang="ru-RU" sz="10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5E8DF257-B060-449C-8960-0CD685F2D2E7}" type="parTrans" cxnId="{AC9F9FAD-5CFB-4D51-807A-2891CBE28A77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BE42F610-AE73-4D67-921F-AADBEEA7FD44}" type="sibTrans" cxnId="{AC9F9FAD-5CFB-4D51-807A-2891CBE28A77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E281F653-78E5-46DC-9D82-F224F1E66FFE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200" b="0" cap="none" spc="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 2</a:t>
          </a:r>
          <a:endParaRPr lang="ru-RU" sz="12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8642666F-F4DC-4899-8387-099FDB5EFBBF}" type="parTrans" cxnId="{E68008F6-0741-4B75-9ACE-7240C7053671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8A467EEA-A442-4F1B-A0EC-51299EC24872}" type="sibTrans" cxnId="{E68008F6-0741-4B75-9ACE-7240C7053671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94896EA-4A48-455E-A25B-08D2EC70536E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200" b="0" cap="none" spc="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 3</a:t>
          </a:r>
          <a:endParaRPr lang="ru-RU" sz="12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98D77C3B-0605-434A-85D9-4FE4505B56BC}" type="parTrans" cxnId="{54CF79BB-A29F-4C23-AB8C-54CA26B204E4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F9C47DDE-E031-48CB-8028-460F69DA48E6}" type="sibTrans" cxnId="{54CF79BB-A29F-4C23-AB8C-54CA26B204E4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053FA18D-5DCA-45AD-A386-1D0C8E5168D6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200" b="0" cap="none" spc="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 4</a:t>
          </a:r>
          <a:endParaRPr lang="ru-RU" sz="12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D0BAC113-04D0-4222-87C3-92F0FCCF090A}" type="parTrans" cxnId="{9363C965-8C96-4E72-AB78-04283F821836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9AD96B45-1689-402D-939A-FA8B362D8721}" type="sibTrans" cxnId="{9363C965-8C96-4E72-AB78-04283F821836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32CE1905-1F0E-48BE-9D52-537870CA22B9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200" b="0" cap="none" spc="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 5</a:t>
          </a:r>
          <a:endParaRPr lang="ru-RU" sz="12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747B18E1-5FFE-41A4-8D09-D11C8AECDC54}" type="parTrans" cxnId="{3BC11BB9-1549-428B-B6C7-5C7744A4657F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957E59A-A17E-4F47-9312-69ACC0E9CA05}" type="sibTrans" cxnId="{3BC11BB9-1549-428B-B6C7-5C7744A4657F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4806B64-E467-4445-BF95-D4485D444406}" type="pres">
      <dgm:prSet presAssocID="{AECBCAEF-00CF-4EC7-9EB6-44825FA082C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3A6D3C-4BD8-4B27-855D-0525F93ADCFF}" type="pres">
      <dgm:prSet presAssocID="{62680F49-3FB3-4DB5-8FBC-3EF21208B255}" presName="Name5" presStyleLbl="venn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374F7-F1E0-4DCF-8654-C5589CE7FDB2}" type="pres">
      <dgm:prSet presAssocID="{BE42F610-AE73-4D67-921F-AADBEEA7FD44}" presName="space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F496FE9D-68A9-48DC-A737-4A393D4D740B}" type="pres">
      <dgm:prSet presAssocID="{E281F653-78E5-46DC-9D82-F224F1E66FFE}" presName="Name5" presStyleLbl="vennNode1" presStyleIdx="1" presStyleCnt="5" custLinFactNeighborX="-3074" custLinFactNeighborY="-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F307C4-2655-4692-8B3F-F197F9EB2D77}" type="pres">
      <dgm:prSet presAssocID="{8A467EEA-A442-4F1B-A0EC-51299EC24872}" presName="space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6754B822-20C2-40C7-AE43-DA010D13292C}" type="pres">
      <dgm:prSet presAssocID="{694896EA-4A48-455E-A25B-08D2EC70536E}" presName="Name5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4FC1D0-98D5-4906-9B41-927910FB257E}" type="pres">
      <dgm:prSet presAssocID="{F9C47DDE-E031-48CB-8028-460F69DA48E6}" presName="space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27E9E0BB-C15E-415F-B4BF-3ED7BC1436EF}" type="pres">
      <dgm:prSet presAssocID="{053FA18D-5DCA-45AD-A386-1D0C8E5168D6}" presName="Name5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F01559-817F-4F42-9BFC-10F74E8EF38F}" type="pres">
      <dgm:prSet presAssocID="{9AD96B45-1689-402D-939A-FA8B362D8721}" presName="space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93EA1606-92A6-4EC9-B362-F0E88DAADC75}" type="pres">
      <dgm:prSet presAssocID="{32CE1905-1F0E-48BE-9D52-537870CA22B9}" presName="Name5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68008F6-0741-4B75-9ACE-7240C7053671}" srcId="{AECBCAEF-00CF-4EC7-9EB6-44825FA082C4}" destId="{E281F653-78E5-46DC-9D82-F224F1E66FFE}" srcOrd="1" destOrd="0" parTransId="{8642666F-F4DC-4899-8387-099FDB5EFBBF}" sibTransId="{8A467EEA-A442-4F1B-A0EC-51299EC24872}"/>
    <dgm:cxn modelId="{AC9F9FAD-5CFB-4D51-807A-2891CBE28A77}" srcId="{AECBCAEF-00CF-4EC7-9EB6-44825FA082C4}" destId="{62680F49-3FB3-4DB5-8FBC-3EF21208B255}" srcOrd="0" destOrd="0" parTransId="{5E8DF257-B060-449C-8960-0CD685F2D2E7}" sibTransId="{BE42F610-AE73-4D67-921F-AADBEEA7FD44}"/>
    <dgm:cxn modelId="{A91FF409-CC44-476C-BB20-5511C3639282}" type="presOf" srcId="{AECBCAEF-00CF-4EC7-9EB6-44825FA082C4}" destId="{64806B64-E467-4445-BF95-D4485D444406}" srcOrd="0" destOrd="0" presId="urn:microsoft.com/office/officeart/2005/8/layout/venn3"/>
    <dgm:cxn modelId="{9363C965-8C96-4E72-AB78-04283F821836}" srcId="{AECBCAEF-00CF-4EC7-9EB6-44825FA082C4}" destId="{053FA18D-5DCA-45AD-A386-1D0C8E5168D6}" srcOrd="3" destOrd="0" parTransId="{D0BAC113-04D0-4222-87C3-92F0FCCF090A}" sibTransId="{9AD96B45-1689-402D-939A-FA8B362D8721}"/>
    <dgm:cxn modelId="{7B78472C-5CE6-4B01-844A-B78487CC0D4D}" type="presOf" srcId="{32CE1905-1F0E-48BE-9D52-537870CA22B9}" destId="{93EA1606-92A6-4EC9-B362-F0E88DAADC75}" srcOrd="0" destOrd="0" presId="urn:microsoft.com/office/officeart/2005/8/layout/venn3"/>
    <dgm:cxn modelId="{27E3266B-4DD8-48AB-9B56-4567A6E10BED}" type="presOf" srcId="{694896EA-4A48-455E-A25B-08D2EC70536E}" destId="{6754B822-20C2-40C7-AE43-DA010D13292C}" srcOrd="0" destOrd="0" presId="urn:microsoft.com/office/officeart/2005/8/layout/venn3"/>
    <dgm:cxn modelId="{3BC11BB9-1549-428B-B6C7-5C7744A4657F}" srcId="{AECBCAEF-00CF-4EC7-9EB6-44825FA082C4}" destId="{32CE1905-1F0E-48BE-9D52-537870CA22B9}" srcOrd="4" destOrd="0" parTransId="{747B18E1-5FFE-41A4-8D09-D11C8AECDC54}" sibTransId="{1957E59A-A17E-4F47-9312-69ACC0E9CA05}"/>
    <dgm:cxn modelId="{28096EF6-ABC3-402B-8EBB-4CBCC9619ACC}" type="presOf" srcId="{053FA18D-5DCA-45AD-A386-1D0C8E5168D6}" destId="{27E9E0BB-C15E-415F-B4BF-3ED7BC1436EF}" srcOrd="0" destOrd="0" presId="urn:microsoft.com/office/officeart/2005/8/layout/venn3"/>
    <dgm:cxn modelId="{773F71AD-0514-41E7-B8B4-E929C80860E9}" type="presOf" srcId="{62680F49-3FB3-4DB5-8FBC-3EF21208B255}" destId="{783A6D3C-4BD8-4B27-855D-0525F93ADCFF}" srcOrd="0" destOrd="0" presId="urn:microsoft.com/office/officeart/2005/8/layout/venn3"/>
    <dgm:cxn modelId="{54CF79BB-A29F-4C23-AB8C-54CA26B204E4}" srcId="{AECBCAEF-00CF-4EC7-9EB6-44825FA082C4}" destId="{694896EA-4A48-455E-A25B-08D2EC70536E}" srcOrd="2" destOrd="0" parTransId="{98D77C3B-0605-434A-85D9-4FE4505B56BC}" sibTransId="{F9C47DDE-E031-48CB-8028-460F69DA48E6}"/>
    <dgm:cxn modelId="{1D48B747-8E0D-4F87-89F2-4D09CD0F6518}" type="presOf" srcId="{E281F653-78E5-46DC-9D82-F224F1E66FFE}" destId="{F496FE9D-68A9-48DC-A737-4A393D4D740B}" srcOrd="0" destOrd="0" presId="urn:microsoft.com/office/officeart/2005/8/layout/venn3"/>
    <dgm:cxn modelId="{46DC71C6-5291-4945-8ED5-738CFB8D8224}" type="presParOf" srcId="{64806B64-E467-4445-BF95-D4485D444406}" destId="{783A6D3C-4BD8-4B27-855D-0525F93ADCFF}" srcOrd="0" destOrd="0" presId="urn:microsoft.com/office/officeart/2005/8/layout/venn3"/>
    <dgm:cxn modelId="{6E10556E-CE78-4E63-84E2-ED51E4FA64CE}" type="presParOf" srcId="{64806B64-E467-4445-BF95-D4485D444406}" destId="{922374F7-F1E0-4DCF-8654-C5589CE7FDB2}" srcOrd="1" destOrd="0" presId="urn:microsoft.com/office/officeart/2005/8/layout/venn3"/>
    <dgm:cxn modelId="{AD2B49D2-3880-4203-AF27-E65769F597A8}" type="presParOf" srcId="{64806B64-E467-4445-BF95-D4485D444406}" destId="{F496FE9D-68A9-48DC-A737-4A393D4D740B}" srcOrd="2" destOrd="0" presId="urn:microsoft.com/office/officeart/2005/8/layout/venn3"/>
    <dgm:cxn modelId="{6DBE25D4-28F1-43EF-B707-F4F5E4571F3E}" type="presParOf" srcId="{64806B64-E467-4445-BF95-D4485D444406}" destId="{26F307C4-2655-4692-8B3F-F197F9EB2D77}" srcOrd="3" destOrd="0" presId="urn:microsoft.com/office/officeart/2005/8/layout/venn3"/>
    <dgm:cxn modelId="{6B968D7D-0476-4B01-9B33-BBA04D684EEA}" type="presParOf" srcId="{64806B64-E467-4445-BF95-D4485D444406}" destId="{6754B822-20C2-40C7-AE43-DA010D13292C}" srcOrd="4" destOrd="0" presId="urn:microsoft.com/office/officeart/2005/8/layout/venn3"/>
    <dgm:cxn modelId="{A2D03F46-E7B5-4CDD-BE42-676995A447D6}" type="presParOf" srcId="{64806B64-E467-4445-BF95-D4485D444406}" destId="{034FC1D0-98D5-4906-9B41-927910FB257E}" srcOrd="5" destOrd="0" presId="urn:microsoft.com/office/officeart/2005/8/layout/venn3"/>
    <dgm:cxn modelId="{4847C871-5275-4564-B212-059D61489854}" type="presParOf" srcId="{64806B64-E467-4445-BF95-D4485D444406}" destId="{27E9E0BB-C15E-415F-B4BF-3ED7BC1436EF}" srcOrd="6" destOrd="0" presId="urn:microsoft.com/office/officeart/2005/8/layout/venn3"/>
    <dgm:cxn modelId="{56CAE2C1-18A7-4178-9CB5-8390B07BCA31}" type="presParOf" srcId="{64806B64-E467-4445-BF95-D4485D444406}" destId="{A7F01559-817F-4F42-9BFC-10F74E8EF38F}" srcOrd="7" destOrd="0" presId="urn:microsoft.com/office/officeart/2005/8/layout/venn3"/>
    <dgm:cxn modelId="{67648C2D-DEDE-4FB9-A710-19B99D396F46}" type="presParOf" srcId="{64806B64-E467-4445-BF95-D4485D444406}" destId="{93EA1606-92A6-4EC9-B362-F0E88DAADC75}" srcOrd="8" destOrd="0" presId="urn:microsoft.com/office/officeart/2005/8/layout/ven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CBCAEF-00CF-4EC7-9EB6-44825FA082C4}" type="doc">
      <dgm:prSet loTypeId="urn:microsoft.com/office/officeart/2005/8/layout/venn3" loCatId="relationship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4806B64-E467-4445-BF95-D4485D444406}" type="pres">
      <dgm:prSet presAssocID="{AECBCAEF-00CF-4EC7-9EB6-44825FA082C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30EA39BA-9C20-43FE-8251-A39C7CBABBFB}" type="presOf" srcId="{AECBCAEF-00CF-4EC7-9EB6-44825FA082C4}" destId="{64806B64-E467-4445-BF95-D4485D444406}" srcOrd="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ECBCAEF-00CF-4EC7-9EB6-44825FA082C4}" type="doc">
      <dgm:prSet loTypeId="urn:microsoft.com/office/officeart/2005/8/layout/venn3" loCatId="relationship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2680F49-3FB3-4DB5-8FBC-3EF21208B255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2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</a:t>
          </a:r>
          <a:r>
            <a:rPr lang="ru-RU" sz="12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6</a:t>
          </a:r>
          <a:r>
            <a:rPr lang="en-US" sz="12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endParaRPr lang="ru-RU" sz="12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5E8DF257-B060-449C-8960-0CD685F2D2E7}" type="parTrans" cxnId="{AC9F9FAD-5CFB-4D51-807A-2891CBE28A77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BE42F610-AE73-4D67-921F-AADBEEA7FD44}" type="sibTrans" cxnId="{AC9F9FAD-5CFB-4D51-807A-2891CBE28A77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E281F653-78E5-46DC-9D82-F224F1E66FFE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2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 </a:t>
          </a:r>
          <a:r>
            <a:rPr lang="ru-RU" sz="12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7</a:t>
          </a:r>
          <a:endParaRPr lang="ru-RU" sz="12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8642666F-F4DC-4899-8387-099FDB5EFBBF}" type="parTrans" cxnId="{E68008F6-0741-4B75-9ACE-7240C7053671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8A467EEA-A442-4F1B-A0EC-51299EC24872}" type="sibTrans" cxnId="{E68008F6-0741-4B75-9ACE-7240C7053671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94896EA-4A48-455E-A25B-08D2EC70536E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2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 </a:t>
          </a:r>
          <a:r>
            <a:rPr lang="ru-RU" sz="12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8</a:t>
          </a:r>
          <a:endParaRPr lang="ru-RU" sz="12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98D77C3B-0605-434A-85D9-4FE4505B56BC}" type="parTrans" cxnId="{54CF79BB-A29F-4C23-AB8C-54CA26B204E4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F9C47DDE-E031-48CB-8028-460F69DA48E6}" type="sibTrans" cxnId="{54CF79BB-A29F-4C23-AB8C-54CA26B204E4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053FA18D-5DCA-45AD-A386-1D0C8E5168D6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2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 </a:t>
          </a:r>
          <a:r>
            <a:rPr lang="ru-RU" sz="12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10</a:t>
          </a:r>
          <a:endParaRPr lang="ru-RU" sz="12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D0BAC113-04D0-4222-87C3-92F0FCCF090A}" type="parTrans" cxnId="{9363C965-8C96-4E72-AB78-04283F821836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9AD96B45-1689-402D-939A-FA8B362D8721}" type="sibTrans" cxnId="{9363C965-8C96-4E72-AB78-04283F821836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32CE1905-1F0E-48BE-9D52-537870CA22B9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2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 </a:t>
          </a:r>
          <a:r>
            <a:rPr lang="ru-RU" sz="105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1/9/11</a:t>
          </a:r>
          <a:endParaRPr lang="ru-RU" sz="105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747B18E1-5FFE-41A4-8D09-D11C8AECDC54}" type="parTrans" cxnId="{3BC11BB9-1549-428B-B6C7-5C7744A4657F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957E59A-A17E-4F47-9312-69ACC0E9CA05}" type="sibTrans" cxnId="{3BC11BB9-1549-428B-B6C7-5C7744A4657F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4806B64-E467-4445-BF95-D4485D444406}" type="pres">
      <dgm:prSet presAssocID="{AECBCAEF-00CF-4EC7-9EB6-44825FA082C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3A6D3C-4BD8-4B27-855D-0525F93ADCFF}" type="pres">
      <dgm:prSet presAssocID="{62680F49-3FB3-4DB5-8FBC-3EF21208B255}" presName="Name5" presStyleLbl="venn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374F7-F1E0-4DCF-8654-C5589CE7FDB2}" type="pres">
      <dgm:prSet presAssocID="{BE42F610-AE73-4D67-921F-AADBEEA7FD44}" presName="space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F496FE9D-68A9-48DC-A737-4A393D4D740B}" type="pres">
      <dgm:prSet presAssocID="{E281F653-78E5-46DC-9D82-F224F1E66FFE}" presName="Name5" presStyleLbl="vennNode1" presStyleIdx="1" presStyleCnt="5" custLinFactNeighborX="-3074" custLinFactNeighborY="-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F307C4-2655-4692-8B3F-F197F9EB2D77}" type="pres">
      <dgm:prSet presAssocID="{8A467EEA-A442-4F1B-A0EC-51299EC24872}" presName="space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6754B822-20C2-40C7-AE43-DA010D13292C}" type="pres">
      <dgm:prSet presAssocID="{694896EA-4A48-455E-A25B-08D2EC70536E}" presName="Name5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4FC1D0-98D5-4906-9B41-927910FB257E}" type="pres">
      <dgm:prSet presAssocID="{F9C47DDE-E031-48CB-8028-460F69DA48E6}" presName="space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27E9E0BB-C15E-415F-B4BF-3ED7BC1436EF}" type="pres">
      <dgm:prSet presAssocID="{053FA18D-5DCA-45AD-A386-1D0C8E5168D6}" presName="Name5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F01559-817F-4F42-9BFC-10F74E8EF38F}" type="pres">
      <dgm:prSet presAssocID="{9AD96B45-1689-402D-939A-FA8B362D8721}" presName="space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93EA1606-92A6-4EC9-B362-F0E88DAADC75}" type="pres">
      <dgm:prSet presAssocID="{32CE1905-1F0E-48BE-9D52-537870CA22B9}" presName="Name5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BC11BB9-1549-428B-B6C7-5C7744A4657F}" srcId="{AECBCAEF-00CF-4EC7-9EB6-44825FA082C4}" destId="{32CE1905-1F0E-48BE-9D52-537870CA22B9}" srcOrd="4" destOrd="0" parTransId="{747B18E1-5FFE-41A4-8D09-D11C8AECDC54}" sibTransId="{1957E59A-A17E-4F47-9312-69ACC0E9CA05}"/>
    <dgm:cxn modelId="{69791B24-B68B-49F2-80FD-78FD4009FBD8}" type="presOf" srcId="{62680F49-3FB3-4DB5-8FBC-3EF21208B255}" destId="{783A6D3C-4BD8-4B27-855D-0525F93ADCFF}" srcOrd="0" destOrd="0" presId="urn:microsoft.com/office/officeart/2005/8/layout/venn3"/>
    <dgm:cxn modelId="{7BA6D2C2-5BFC-4EE0-889A-1BB62E15FE10}" type="presOf" srcId="{32CE1905-1F0E-48BE-9D52-537870CA22B9}" destId="{93EA1606-92A6-4EC9-B362-F0E88DAADC75}" srcOrd="0" destOrd="0" presId="urn:microsoft.com/office/officeart/2005/8/layout/venn3"/>
    <dgm:cxn modelId="{54CF79BB-A29F-4C23-AB8C-54CA26B204E4}" srcId="{AECBCAEF-00CF-4EC7-9EB6-44825FA082C4}" destId="{694896EA-4A48-455E-A25B-08D2EC70536E}" srcOrd="2" destOrd="0" parTransId="{98D77C3B-0605-434A-85D9-4FE4505B56BC}" sibTransId="{F9C47DDE-E031-48CB-8028-460F69DA48E6}"/>
    <dgm:cxn modelId="{A4643833-1F02-4D41-A683-0DDFB15714D1}" type="presOf" srcId="{694896EA-4A48-455E-A25B-08D2EC70536E}" destId="{6754B822-20C2-40C7-AE43-DA010D13292C}" srcOrd="0" destOrd="0" presId="urn:microsoft.com/office/officeart/2005/8/layout/venn3"/>
    <dgm:cxn modelId="{AC9F9FAD-5CFB-4D51-807A-2891CBE28A77}" srcId="{AECBCAEF-00CF-4EC7-9EB6-44825FA082C4}" destId="{62680F49-3FB3-4DB5-8FBC-3EF21208B255}" srcOrd="0" destOrd="0" parTransId="{5E8DF257-B060-449C-8960-0CD685F2D2E7}" sibTransId="{BE42F610-AE73-4D67-921F-AADBEEA7FD44}"/>
    <dgm:cxn modelId="{EB53309D-1099-4FFA-9DE5-8ED768A2EC53}" type="presOf" srcId="{E281F653-78E5-46DC-9D82-F224F1E66FFE}" destId="{F496FE9D-68A9-48DC-A737-4A393D4D740B}" srcOrd="0" destOrd="0" presId="urn:microsoft.com/office/officeart/2005/8/layout/venn3"/>
    <dgm:cxn modelId="{E68008F6-0741-4B75-9ACE-7240C7053671}" srcId="{AECBCAEF-00CF-4EC7-9EB6-44825FA082C4}" destId="{E281F653-78E5-46DC-9D82-F224F1E66FFE}" srcOrd="1" destOrd="0" parTransId="{8642666F-F4DC-4899-8387-099FDB5EFBBF}" sibTransId="{8A467EEA-A442-4F1B-A0EC-51299EC24872}"/>
    <dgm:cxn modelId="{2C9AD285-2D4A-48C9-B002-D78B3599EAE7}" type="presOf" srcId="{053FA18D-5DCA-45AD-A386-1D0C8E5168D6}" destId="{27E9E0BB-C15E-415F-B4BF-3ED7BC1436EF}" srcOrd="0" destOrd="0" presId="urn:microsoft.com/office/officeart/2005/8/layout/venn3"/>
    <dgm:cxn modelId="{EB295ACE-6372-4609-8857-632075EF586E}" type="presOf" srcId="{AECBCAEF-00CF-4EC7-9EB6-44825FA082C4}" destId="{64806B64-E467-4445-BF95-D4485D444406}" srcOrd="0" destOrd="0" presId="urn:microsoft.com/office/officeart/2005/8/layout/venn3"/>
    <dgm:cxn modelId="{9363C965-8C96-4E72-AB78-04283F821836}" srcId="{AECBCAEF-00CF-4EC7-9EB6-44825FA082C4}" destId="{053FA18D-5DCA-45AD-A386-1D0C8E5168D6}" srcOrd="3" destOrd="0" parTransId="{D0BAC113-04D0-4222-87C3-92F0FCCF090A}" sibTransId="{9AD96B45-1689-402D-939A-FA8B362D8721}"/>
    <dgm:cxn modelId="{C2D81076-52D3-433E-B479-048F88E866D8}" type="presParOf" srcId="{64806B64-E467-4445-BF95-D4485D444406}" destId="{783A6D3C-4BD8-4B27-855D-0525F93ADCFF}" srcOrd="0" destOrd="0" presId="urn:microsoft.com/office/officeart/2005/8/layout/venn3"/>
    <dgm:cxn modelId="{D653D229-229F-48BE-96A6-1A7B21D02A04}" type="presParOf" srcId="{64806B64-E467-4445-BF95-D4485D444406}" destId="{922374F7-F1E0-4DCF-8654-C5589CE7FDB2}" srcOrd="1" destOrd="0" presId="urn:microsoft.com/office/officeart/2005/8/layout/venn3"/>
    <dgm:cxn modelId="{D2AE6A5B-0B6A-488D-828F-3C00FF029724}" type="presParOf" srcId="{64806B64-E467-4445-BF95-D4485D444406}" destId="{F496FE9D-68A9-48DC-A737-4A393D4D740B}" srcOrd="2" destOrd="0" presId="urn:microsoft.com/office/officeart/2005/8/layout/venn3"/>
    <dgm:cxn modelId="{1924BDFB-81B5-4408-9AF3-7B843358BBE0}" type="presParOf" srcId="{64806B64-E467-4445-BF95-D4485D444406}" destId="{26F307C4-2655-4692-8B3F-F197F9EB2D77}" srcOrd="3" destOrd="0" presId="urn:microsoft.com/office/officeart/2005/8/layout/venn3"/>
    <dgm:cxn modelId="{121C8EB5-278F-499C-B49A-B6E3A5C73773}" type="presParOf" srcId="{64806B64-E467-4445-BF95-D4485D444406}" destId="{6754B822-20C2-40C7-AE43-DA010D13292C}" srcOrd="4" destOrd="0" presId="urn:microsoft.com/office/officeart/2005/8/layout/venn3"/>
    <dgm:cxn modelId="{81DB002E-4BA9-40D2-A565-8B68ACD295A4}" type="presParOf" srcId="{64806B64-E467-4445-BF95-D4485D444406}" destId="{034FC1D0-98D5-4906-9B41-927910FB257E}" srcOrd="5" destOrd="0" presId="urn:microsoft.com/office/officeart/2005/8/layout/venn3"/>
    <dgm:cxn modelId="{7697F596-2E69-4287-879F-6EE7EA37FFB4}" type="presParOf" srcId="{64806B64-E467-4445-BF95-D4485D444406}" destId="{27E9E0BB-C15E-415F-B4BF-3ED7BC1436EF}" srcOrd="6" destOrd="0" presId="urn:microsoft.com/office/officeart/2005/8/layout/venn3"/>
    <dgm:cxn modelId="{BCF1E844-2CB3-470E-9AD8-5659520E9D40}" type="presParOf" srcId="{64806B64-E467-4445-BF95-D4485D444406}" destId="{A7F01559-817F-4F42-9BFC-10F74E8EF38F}" srcOrd="7" destOrd="0" presId="urn:microsoft.com/office/officeart/2005/8/layout/venn3"/>
    <dgm:cxn modelId="{AE5FD678-7B4A-47D5-9235-E2751BE06906}" type="presParOf" srcId="{64806B64-E467-4445-BF95-D4485D444406}" destId="{93EA1606-92A6-4EC9-B362-F0E88DAADC75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ECBCAEF-00CF-4EC7-9EB6-44825FA082C4}" type="doc">
      <dgm:prSet loTypeId="urn:microsoft.com/office/officeart/2005/8/layout/venn3" loCatId="relationship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281F653-78E5-46DC-9D82-F224F1E66FFE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2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 </a:t>
          </a:r>
          <a:r>
            <a:rPr lang="ru-RU" sz="12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13</a:t>
          </a:r>
          <a:endParaRPr lang="ru-RU" sz="12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8642666F-F4DC-4899-8387-099FDB5EFBBF}" type="parTrans" cxnId="{E68008F6-0741-4B75-9ACE-7240C7053671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8A467EEA-A442-4F1B-A0EC-51299EC24872}" type="sibTrans" cxnId="{E68008F6-0741-4B75-9ACE-7240C7053671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94896EA-4A48-455E-A25B-08D2EC70536E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2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 </a:t>
          </a:r>
          <a:r>
            <a:rPr lang="ru-RU" sz="12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14</a:t>
          </a:r>
          <a:endParaRPr lang="ru-RU" sz="12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98D77C3B-0605-434A-85D9-4FE4505B56BC}" type="parTrans" cxnId="{54CF79BB-A29F-4C23-AB8C-54CA26B204E4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F9C47DDE-E031-48CB-8028-460F69DA48E6}" type="sibTrans" cxnId="{54CF79BB-A29F-4C23-AB8C-54CA26B204E4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053FA18D-5DCA-45AD-A386-1D0C8E5168D6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2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 </a:t>
          </a:r>
          <a:r>
            <a:rPr lang="ru-RU" sz="12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15</a:t>
          </a:r>
          <a:endParaRPr lang="ru-RU" sz="12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D0BAC113-04D0-4222-87C3-92F0FCCF090A}" type="parTrans" cxnId="{9363C965-8C96-4E72-AB78-04283F821836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9AD96B45-1689-402D-939A-FA8B362D8721}" type="sibTrans" cxnId="{9363C965-8C96-4E72-AB78-04283F821836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32CE1905-1F0E-48BE-9D52-537870CA22B9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2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 </a:t>
          </a:r>
          <a:r>
            <a:rPr lang="ru-RU" sz="12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16</a:t>
          </a:r>
          <a:endParaRPr lang="ru-RU" sz="12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747B18E1-5FFE-41A4-8D09-D11C8AECDC54}" type="parTrans" cxnId="{3BC11BB9-1549-428B-B6C7-5C7744A4657F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957E59A-A17E-4F47-9312-69ACC0E9CA05}" type="sibTrans" cxnId="{3BC11BB9-1549-428B-B6C7-5C7744A4657F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2680F49-3FB3-4DB5-8FBC-3EF21208B255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2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</a:t>
          </a:r>
          <a:r>
            <a:rPr lang="ru-RU" sz="12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12</a:t>
          </a:r>
          <a:r>
            <a:rPr lang="en-US" sz="12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endParaRPr lang="ru-RU" sz="12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BE42F610-AE73-4D67-921F-AADBEEA7FD44}" type="sibTrans" cxnId="{AC9F9FAD-5CFB-4D51-807A-2891CBE28A77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5E8DF257-B060-449C-8960-0CD685F2D2E7}" type="parTrans" cxnId="{AC9F9FAD-5CFB-4D51-807A-2891CBE28A77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4806B64-E467-4445-BF95-D4485D444406}" type="pres">
      <dgm:prSet presAssocID="{AECBCAEF-00CF-4EC7-9EB6-44825FA082C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3A6D3C-4BD8-4B27-855D-0525F93ADCFF}" type="pres">
      <dgm:prSet presAssocID="{62680F49-3FB3-4DB5-8FBC-3EF21208B255}" presName="Name5" presStyleLbl="venn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374F7-F1E0-4DCF-8654-C5589CE7FDB2}" type="pres">
      <dgm:prSet presAssocID="{BE42F610-AE73-4D67-921F-AADBEEA7FD44}" presName="space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F496FE9D-68A9-48DC-A737-4A393D4D740B}" type="pres">
      <dgm:prSet presAssocID="{E281F653-78E5-46DC-9D82-F224F1E66FFE}" presName="Name5" presStyleLbl="vennNode1" presStyleIdx="1" presStyleCnt="5" custLinFactNeighborX="-3074" custLinFactNeighborY="-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F307C4-2655-4692-8B3F-F197F9EB2D77}" type="pres">
      <dgm:prSet presAssocID="{8A467EEA-A442-4F1B-A0EC-51299EC24872}" presName="space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6754B822-20C2-40C7-AE43-DA010D13292C}" type="pres">
      <dgm:prSet presAssocID="{694896EA-4A48-455E-A25B-08D2EC70536E}" presName="Name5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4FC1D0-98D5-4906-9B41-927910FB257E}" type="pres">
      <dgm:prSet presAssocID="{F9C47DDE-E031-48CB-8028-460F69DA48E6}" presName="space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27E9E0BB-C15E-415F-B4BF-3ED7BC1436EF}" type="pres">
      <dgm:prSet presAssocID="{053FA18D-5DCA-45AD-A386-1D0C8E5168D6}" presName="Name5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F01559-817F-4F42-9BFC-10F74E8EF38F}" type="pres">
      <dgm:prSet presAssocID="{9AD96B45-1689-402D-939A-FA8B362D8721}" presName="space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93EA1606-92A6-4EC9-B362-F0E88DAADC75}" type="pres">
      <dgm:prSet presAssocID="{32CE1905-1F0E-48BE-9D52-537870CA22B9}" presName="Name5" presStyleLbl="vennNode1" presStyleIdx="4" presStyleCnt="5" custLinFactX="58084" custLinFactNeighborX="100000" custLinFactNeighborY="-2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68008F6-0741-4B75-9ACE-7240C7053671}" srcId="{AECBCAEF-00CF-4EC7-9EB6-44825FA082C4}" destId="{E281F653-78E5-46DC-9D82-F224F1E66FFE}" srcOrd="1" destOrd="0" parTransId="{8642666F-F4DC-4899-8387-099FDB5EFBBF}" sibTransId="{8A467EEA-A442-4F1B-A0EC-51299EC24872}"/>
    <dgm:cxn modelId="{4C49F32F-0F67-4E07-AC2C-32F1E67BA233}" type="presOf" srcId="{053FA18D-5DCA-45AD-A386-1D0C8E5168D6}" destId="{27E9E0BB-C15E-415F-B4BF-3ED7BC1436EF}" srcOrd="0" destOrd="0" presId="urn:microsoft.com/office/officeart/2005/8/layout/venn3"/>
    <dgm:cxn modelId="{0B9517AF-8284-4335-84E6-B0AC29275D04}" type="presOf" srcId="{32CE1905-1F0E-48BE-9D52-537870CA22B9}" destId="{93EA1606-92A6-4EC9-B362-F0E88DAADC75}" srcOrd="0" destOrd="0" presId="urn:microsoft.com/office/officeart/2005/8/layout/venn3"/>
    <dgm:cxn modelId="{01F927DB-1E25-408E-9049-BB6D0085B600}" type="presOf" srcId="{E281F653-78E5-46DC-9D82-F224F1E66FFE}" destId="{F496FE9D-68A9-48DC-A737-4A393D4D740B}" srcOrd="0" destOrd="0" presId="urn:microsoft.com/office/officeart/2005/8/layout/venn3"/>
    <dgm:cxn modelId="{AC9F9FAD-5CFB-4D51-807A-2891CBE28A77}" srcId="{AECBCAEF-00CF-4EC7-9EB6-44825FA082C4}" destId="{62680F49-3FB3-4DB5-8FBC-3EF21208B255}" srcOrd="0" destOrd="0" parTransId="{5E8DF257-B060-449C-8960-0CD685F2D2E7}" sibTransId="{BE42F610-AE73-4D67-921F-AADBEEA7FD44}"/>
    <dgm:cxn modelId="{C03FA109-714D-4630-A812-AB315CB2425C}" type="presOf" srcId="{62680F49-3FB3-4DB5-8FBC-3EF21208B255}" destId="{783A6D3C-4BD8-4B27-855D-0525F93ADCFF}" srcOrd="0" destOrd="0" presId="urn:microsoft.com/office/officeart/2005/8/layout/venn3"/>
    <dgm:cxn modelId="{A7BD0F52-7810-4D5C-B46A-157F4DFD3078}" type="presOf" srcId="{AECBCAEF-00CF-4EC7-9EB6-44825FA082C4}" destId="{64806B64-E467-4445-BF95-D4485D444406}" srcOrd="0" destOrd="0" presId="urn:microsoft.com/office/officeart/2005/8/layout/venn3"/>
    <dgm:cxn modelId="{9363C965-8C96-4E72-AB78-04283F821836}" srcId="{AECBCAEF-00CF-4EC7-9EB6-44825FA082C4}" destId="{053FA18D-5DCA-45AD-A386-1D0C8E5168D6}" srcOrd="3" destOrd="0" parTransId="{D0BAC113-04D0-4222-87C3-92F0FCCF090A}" sibTransId="{9AD96B45-1689-402D-939A-FA8B362D8721}"/>
    <dgm:cxn modelId="{3BC11BB9-1549-428B-B6C7-5C7744A4657F}" srcId="{AECBCAEF-00CF-4EC7-9EB6-44825FA082C4}" destId="{32CE1905-1F0E-48BE-9D52-537870CA22B9}" srcOrd="4" destOrd="0" parTransId="{747B18E1-5FFE-41A4-8D09-D11C8AECDC54}" sibTransId="{1957E59A-A17E-4F47-9312-69ACC0E9CA05}"/>
    <dgm:cxn modelId="{B4C34379-49F5-4042-9FA0-8BA82FABF524}" type="presOf" srcId="{694896EA-4A48-455E-A25B-08D2EC70536E}" destId="{6754B822-20C2-40C7-AE43-DA010D13292C}" srcOrd="0" destOrd="0" presId="urn:microsoft.com/office/officeart/2005/8/layout/venn3"/>
    <dgm:cxn modelId="{54CF79BB-A29F-4C23-AB8C-54CA26B204E4}" srcId="{AECBCAEF-00CF-4EC7-9EB6-44825FA082C4}" destId="{694896EA-4A48-455E-A25B-08D2EC70536E}" srcOrd="2" destOrd="0" parTransId="{98D77C3B-0605-434A-85D9-4FE4505B56BC}" sibTransId="{F9C47DDE-E031-48CB-8028-460F69DA48E6}"/>
    <dgm:cxn modelId="{652BC8B5-5682-418D-ABC7-90C84FB7F6E3}" type="presParOf" srcId="{64806B64-E467-4445-BF95-D4485D444406}" destId="{783A6D3C-4BD8-4B27-855D-0525F93ADCFF}" srcOrd="0" destOrd="0" presId="urn:microsoft.com/office/officeart/2005/8/layout/venn3"/>
    <dgm:cxn modelId="{30ACA42E-BD9B-4DB5-AC40-00496C4D111E}" type="presParOf" srcId="{64806B64-E467-4445-BF95-D4485D444406}" destId="{922374F7-F1E0-4DCF-8654-C5589CE7FDB2}" srcOrd="1" destOrd="0" presId="urn:microsoft.com/office/officeart/2005/8/layout/venn3"/>
    <dgm:cxn modelId="{F1330435-A941-4FC3-8A2A-C70C986C065F}" type="presParOf" srcId="{64806B64-E467-4445-BF95-D4485D444406}" destId="{F496FE9D-68A9-48DC-A737-4A393D4D740B}" srcOrd="2" destOrd="0" presId="urn:microsoft.com/office/officeart/2005/8/layout/venn3"/>
    <dgm:cxn modelId="{08DE5619-2E98-41C2-8741-E2BAA1F1FD7C}" type="presParOf" srcId="{64806B64-E467-4445-BF95-D4485D444406}" destId="{26F307C4-2655-4692-8B3F-F197F9EB2D77}" srcOrd="3" destOrd="0" presId="urn:microsoft.com/office/officeart/2005/8/layout/venn3"/>
    <dgm:cxn modelId="{462968CA-7597-4776-9BB7-41B013A01FB9}" type="presParOf" srcId="{64806B64-E467-4445-BF95-D4485D444406}" destId="{6754B822-20C2-40C7-AE43-DA010D13292C}" srcOrd="4" destOrd="0" presId="urn:microsoft.com/office/officeart/2005/8/layout/venn3"/>
    <dgm:cxn modelId="{FC957606-4FED-486C-A945-BD3B24577E26}" type="presParOf" srcId="{64806B64-E467-4445-BF95-D4485D444406}" destId="{034FC1D0-98D5-4906-9B41-927910FB257E}" srcOrd="5" destOrd="0" presId="urn:microsoft.com/office/officeart/2005/8/layout/venn3"/>
    <dgm:cxn modelId="{381FE03F-288E-409B-9FEE-3A3F1500D439}" type="presParOf" srcId="{64806B64-E467-4445-BF95-D4485D444406}" destId="{27E9E0BB-C15E-415F-B4BF-3ED7BC1436EF}" srcOrd="6" destOrd="0" presId="urn:microsoft.com/office/officeart/2005/8/layout/venn3"/>
    <dgm:cxn modelId="{B2CC78FC-7998-4FC4-B66A-8F7DFC9C510B}" type="presParOf" srcId="{64806B64-E467-4445-BF95-D4485D444406}" destId="{A7F01559-817F-4F42-9BFC-10F74E8EF38F}" srcOrd="7" destOrd="0" presId="urn:microsoft.com/office/officeart/2005/8/layout/venn3"/>
    <dgm:cxn modelId="{668F6F63-B0D2-4468-922C-DCB1188F1AFE}" type="presParOf" srcId="{64806B64-E467-4445-BF95-D4485D444406}" destId="{93EA1606-92A6-4EC9-B362-F0E88DAADC75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3A6D3C-4BD8-4B27-855D-0525F93ADCFF}">
      <dsp:nvSpPr>
        <dsp:cNvPr id="0" name=""/>
        <dsp:cNvSpPr/>
      </dsp:nvSpPr>
      <dsp:spPr>
        <a:xfrm>
          <a:off x="326" y="142041"/>
          <a:ext cx="636382" cy="636382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35022" tIns="15240" rIns="35022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cap="none" spc="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</a:t>
          </a:r>
          <a:r>
            <a:rPr lang="en-US" sz="1000" b="0" kern="1200" cap="none" spc="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endParaRPr lang="ru-RU" sz="10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93522" y="235237"/>
        <a:ext cx="449990" cy="449990"/>
      </dsp:txXfrm>
    </dsp:sp>
    <dsp:sp modelId="{F496FE9D-68A9-48DC-A737-4A393D4D740B}">
      <dsp:nvSpPr>
        <dsp:cNvPr id="0" name=""/>
        <dsp:cNvSpPr/>
      </dsp:nvSpPr>
      <dsp:spPr>
        <a:xfrm>
          <a:off x="505519" y="141889"/>
          <a:ext cx="636382" cy="636382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35022" tIns="15240" rIns="35022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cap="none" spc="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 2</a:t>
          </a:r>
          <a:endParaRPr lang="ru-RU" sz="12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598715" y="235085"/>
        <a:ext cx="449990" cy="449990"/>
      </dsp:txXfrm>
    </dsp:sp>
    <dsp:sp modelId="{6754B822-20C2-40C7-AE43-DA010D13292C}">
      <dsp:nvSpPr>
        <dsp:cNvPr id="0" name=""/>
        <dsp:cNvSpPr/>
      </dsp:nvSpPr>
      <dsp:spPr>
        <a:xfrm>
          <a:off x="1018538" y="142041"/>
          <a:ext cx="636382" cy="636382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35022" tIns="15240" rIns="35022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cap="none" spc="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 3</a:t>
          </a:r>
          <a:endParaRPr lang="ru-RU" sz="12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1111734" y="235237"/>
        <a:ext cx="449990" cy="449990"/>
      </dsp:txXfrm>
    </dsp:sp>
    <dsp:sp modelId="{27E9E0BB-C15E-415F-B4BF-3ED7BC1436EF}">
      <dsp:nvSpPr>
        <dsp:cNvPr id="0" name=""/>
        <dsp:cNvSpPr/>
      </dsp:nvSpPr>
      <dsp:spPr>
        <a:xfrm>
          <a:off x="1527644" y="142041"/>
          <a:ext cx="636382" cy="636382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35022" tIns="15240" rIns="35022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cap="none" spc="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 4</a:t>
          </a:r>
          <a:endParaRPr lang="ru-RU" sz="12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1620840" y="235237"/>
        <a:ext cx="449990" cy="449990"/>
      </dsp:txXfrm>
    </dsp:sp>
    <dsp:sp modelId="{93EA1606-92A6-4EC9-B362-F0E88DAADC75}">
      <dsp:nvSpPr>
        <dsp:cNvPr id="0" name=""/>
        <dsp:cNvSpPr/>
      </dsp:nvSpPr>
      <dsp:spPr>
        <a:xfrm>
          <a:off x="2036750" y="142041"/>
          <a:ext cx="636382" cy="636382"/>
        </a:xfrm>
        <a:prstGeom prst="ellipse">
          <a:avLst/>
        </a:prstGeom>
        <a:gradFill rotWithShape="0">
          <a:gsLst>
            <a:gs pos="0">
              <a:schemeClr val="accent6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35022" tIns="15240" rIns="35022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cap="none" spc="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 5</a:t>
          </a:r>
          <a:endParaRPr lang="ru-RU" sz="12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2129946" y="235237"/>
        <a:ext cx="449990" cy="4499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3A6D3C-4BD8-4B27-855D-0525F93ADCFF}">
      <dsp:nvSpPr>
        <dsp:cNvPr id="0" name=""/>
        <dsp:cNvSpPr/>
      </dsp:nvSpPr>
      <dsp:spPr>
        <a:xfrm>
          <a:off x="326" y="142041"/>
          <a:ext cx="636382" cy="636382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35022" tIns="15240" rIns="35022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</a:t>
          </a:r>
          <a:r>
            <a:rPr lang="ru-RU" sz="12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6</a:t>
          </a:r>
          <a:r>
            <a:rPr lang="en-US" sz="12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endParaRPr lang="ru-RU" sz="12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93522" y="235237"/>
        <a:ext cx="449990" cy="449990"/>
      </dsp:txXfrm>
    </dsp:sp>
    <dsp:sp modelId="{F496FE9D-68A9-48DC-A737-4A393D4D740B}">
      <dsp:nvSpPr>
        <dsp:cNvPr id="0" name=""/>
        <dsp:cNvSpPr/>
      </dsp:nvSpPr>
      <dsp:spPr>
        <a:xfrm>
          <a:off x="505519" y="141889"/>
          <a:ext cx="636382" cy="636382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35022" tIns="15240" rIns="35022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 </a:t>
          </a:r>
          <a:r>
            <a:rPr lang="ru-RU" sz="12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7</a:t>
          </a:r>
          <a:endParaRPr lang="ru-RU" sz="12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598715" y="235085"/>
        <a:ext cx="449990" cy="449990"/>
      </dsp:txXfrm>
    </dsp:sp>
    <dsp:sp modelId="{6754B822-20C2-40C7-AE43-DA010D13292C}">
      <dsp:nvSpPr>
        <dsp:cNvPr id="0" name=""/>
        <dsp:cNvSpPr/>
      </dsp:nvSpPr>
      <dsp:spPr>
        <a:xfrm>
          <a:off x="1018538" y="142041"/>
          <a:ext cx="636382" cy="636382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35022" tIns="15240" rIns="35022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 </a:t>
          </a:r>
          <a:r>
            <a:rPr lang="ru-RU" sz="12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8</a:t>
          </a:r>
          <a:endParaRPr lang="ru-RU" sz="12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1111734" y="235237"/>
        <a:ext cx="449990" cy="449990"/>
      </dsp:txXfrm>
    </dsp:sp>
    <dsp:sp modelId="{27E9E0BB-C15E-415F-B4BF-3ED7BC1436EF}">
      <dsp:nvSpPr>
        <dsp:cNvPr id="0" name=""/>
        <dsp:cNvSpPr/>
      </dsp:nvSpPr>
      <dsp:spPr>
        <a:xfrm>
          <a:off x="1527644" y="142041"/>
          <a:ext cx="636382" cy="636382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35022" tIns="15240" rIns="35022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 </a:t>
          </a:r>
          <a:r>
            <a:rPr lang="ru-RU" sz="12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10</a:t>
          </a:r>
          <a:endParaRPr lang="ru-RU" sz="12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1620840" y="235237"/>
        <a:ext cx="449990" cy="449990"/>
      </dsp:txXfrm>
    </dsp:sp>
    <dsp:sp modelId="{93EA1606-92A6-4EC9-B362-F0E88DAADC75}">
      <dsp:nvSpPr>
        <dsp:cNvPr id="0" name=""/>
        <dsp:cNvSpPr/>
      </dsp:nvSpPr>
      <dsp:spPr>
        <a:xfrm>
          <a:off x="2036750" y="142041"/>
          <a:ext cx="636382" cy="636382"/>
        </a:xfrm>
        <a:prstGeom prst="ellipse">
          <a:avLst/>
        </a:prstGeom>
        <a:gradFill rotWithShape="0">
          <a:gsLst>
            <a:gs pos="0">
              <a:schemeClr val="accent6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35022" tIns="15240" rIns="35022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 </a:t>
          </a:r>
          <a:r>
            <a:rPr lang="ru-RU" sz="105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1/9/11</a:t>
          </a:r>
          <a:endParaRPr lang="ru-RU" sz="105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2129946" y="235237"/>
        <a:ext cx="449990" cy="4499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3A6D3C-4BD8-4B27-855D-0525F93ADCFF}">
      <dsp:nvSpPr>
        <dsp:cNvPr id="0" name=""/>
        <dsp:cNvSpPr/>
      </dsp:nvSpPr>
      <dsp:spPr>
        <a:xfrm>
          <a:off x="326" y="142041"/>
          <a:ext cx="636382" cy="636382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35022" tIns="15240" rIns="35022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</a:t>
          </a:r>
          <a:r>
            <a:rPr lang="ru-RU" sz="12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12</a:t>
          </a:r>
          <a:r>
            <a:rPr lang="en-US" sz="12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endParaRPr lang="ru-RU" sz="12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93522" y="235237"/>
        <a:ext cx="449990" cy="449990"/>
      </dsp:txXfrm>
    </dsp:sp>
    <dsp:sp modelId="{F496FE9D-68A9-48DC-A737-4A393D4D740B}">
      <dsp:nvSpPr>
        <dsp:cNvPr id="0" name=""/>
        <dsp:cNvSpPr/>
      </dsp:nvSpPr>
      <dsp:spPr>
        <a:xfrm>
          <a:off x="505519" y="141889"/>
          <a:ext cx="636382" cy="636382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35022" tIns="15240" rIns="35022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 </a:t>
          </a:r>
          <a:r>
            <a:rPr lang="ru-RU" sz="12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13</a:t>
          </a:r>
          <a:endParaRPr lang="ru-RU" sz="12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598715" y="235085"/>
        <a:ext cx="449990" cy="449990"/>
      </dsp:txXfrm>
    </dsp:sp>
    <dsp:sp modelId="{6754B822-20C2-40C7-AE43-DA010D13292C}">
      <dsp:nvSpPr>
        <dsp:cNvPr id="0" name=""/>
        <dsp:cNvSpPr/>
      </dsp:nvSpPr>
      <dsp:spPr>
        <a:xfrm>
          <a:off x="1018538" y="142041"/>
          <a:ext cx="636382" cy="636382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35022" tIns="15240" rIns="35022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 </a:t>
          </a:r>
          <a:r>
            <a:rPr lang="ru-RU" sz="12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14</a:t>
          </a:r>
          <a:endParaRPr lang="ru-RU" sz="12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1111734" y="235237"/>
        <a:ext cx="449990" cy="449990"/>
      </dsp:txXfrm>
    </dsp:sp>
    <dsp:sp modelId="{27E9E0BB-C15E-415F-B4BF-3ED7BC1436EF}">
      <dsp:nvSpPr>
        <dsp:cNvPr id="0" name=""/>
        <dsp:cNvSpPr/>
      </dsp:nvSpPr>
      <dsp:spPr>
        <a:xfrm>
          <a:off x="1527644" y="142041"/>
          <a:ext cx="636382" cy="636382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35022" tIns="15240" rIns="35022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 </a:t>
          </a:r>
          <a:r>
            <a:rPr lang="ru-RU" sz="12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15</a:t>
          </a:r>
          <a:endParaRPr lang="ru-RU" sz="12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1620840" y="235237"/>
        <a:ext cx="449990" cy="449990"/>
      </dsp:txXfrm>
    </dsp:sp>
    <dsp:sp modelId="{93EA1606-92A6-4EC9-B362-F0E88DAADC75}">
      <dsp:nvSpPr>
        <dsp:cNvPr id="0" name=""/>
        <dsp:cNvSpPr/>
      </dsp:nvSpPr>
      <dsp:spPr>
        <a:xfrm>
          <a:off x="2037076" y="140501"/>
          <a:ext cx="636382" cy="636382"/>
        </a:xfrm>
        <a:prstGeom prst="ellipse">
          <a:avLst/>
        </a:prstGeom>
        <a:gradFill rotWithShape="0">
          <a:gsLst>
            <a:gs pos="0">
              <a:schemeClr val="accent6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35022" tIns="15240" rIns="35022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App </a:t>
          </a:r>
          <a:r>
            <a:rPr lang="ru-RU" sz="12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16</a:t>
          </a:r>
          <a:endParaRPr lang="ru-RU" sz="12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2130272" y="233697"/>
        <a:ext cx="449990" cy="4499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6"/>
            <a:ext cx="2946400" cy="494107"/>
          </a:xfrm>
          <a:prstGeom prst="rect">
            <a:avLst/>
          </a:prstGeom>
        </p:spPr>
        <p:txBody>
          <a:bodyPr vert="horz" lIns="91415" tIns="45705" rIns="91415" bIns="4570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6"/>
            <a:ext cx="2946400" cy="494107"/>
          </a:xfrm>
          <a:prstGeom prst="rect">
            <a:avLst/>
          </a:prstGeom>
        </p:spPr>
        <p:txBody>
          <a:bodyPr vert="horz" lIns="91415" tIns="45705" rIns="91415" bIns="45705" rtlCol="0"/>
          <a:lstStyle>
            <a:lvl1pPr algn="r">
              <a:defRPr sz="1200"/>
            </a:lvl1pPr>
          </a:lstStyle>
          <a:p>
            <a:fld id="{705FCB2D-0239-4B8F-BC24-C364124CDEEC}" type="datetimeFigureOut">
              <a:rPr lang="ru-RU" smtClean="0"/>
              <a:t>27.05.2021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08038" y="739775"/>
            <a:ext cx="51816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5" tIns="45705" rIns="91415" bIns="4570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7" y="4690074"/>
            <a:ext cx="5438775" cy="4442225"/>
          </a:xfrm>
          <a:prstGeom prst="rect">
            <a:avLst/>
          </a:prstGeom>
        </p:spPr>
        <p:txBody>
          <a:bodyPr vert="horz" lIns="91415" tIns="45705" rIns="91415" bIns="4570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376978"/>
            <a:ext cx="2946400" cy="494107"/>
          </a:xfrm>
          <a:prstGeom prst="rect">
            <a:avLst/>
          </a:prstGeom>
        </p:spPr>
        <p:txBody>
          <a:bodyPr vert="horz" lIns="91415" tIns="45705" rIns="91415" bIns="4570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6978"/>
            <a:ext cx="2946400" cy="494107"/>
          </a:xfrm>
          <a:prstGeom prst="rect">
            <a:avLst/>
          </a:prstGeom>
        </p:spPr>
        <p:txBody>
          <a:bodyPr vert="horz" lIns="91415" tIns="45705" rIns="91415" bIns="45705" rtlCol="0" anchor="b"/>
          <a:lstStyle>
            <a:lvl1pPr algn="r">
              <a:defRPr sz="1200"/>
            </a:lvl1pPr>
          </a:lstStyle>
          <a:p>
            <a:fld id="{ABA92914-91D3-4DD8-9F4A-F15AE7E24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157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08038" y="739775"/>
            <a:ext cx="5181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92914-91D3-4DD8-9F4A-F15AE7E245A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02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5158" y="883861"/>
            <a:ext cx="5670947" cy="1880235"/>
          </a:xfrm>
        </p:spPr>
        <p:txBody>
          <a:bodyPr anchor="b"/>
          <a:lstStyle>
            <a:lvl1pPr algn="ctr">
              <a:defRPr sz="372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5158" y="2836605"/>
            <a:ext cx="5670947" cy="1303913"/>
          </a:xfrm>
        </p:spPr>
        <p:txBody>
          <a:bodyPr/>
          <a:lstStyle>
            <a:lvl1pPr marL="0" indent="0" algn="ctr">
              <a:buNone/>
              <a:defRPr sz="1488"/>
            </a:lvl1pPr>
            <a:lvl2pPr marL="283555" indent="0" algn="ctr">
              <a:buNone/>
              <a:defRPr sz="1240"/>
            </a:lvl2pPr>
            <a:lvl3pPr marL="567111" indent="0" algn="ctr">
              <a:buNone/>
              <a:defRPr sz="1116"/>
            </a:lvl3pPr>
            <a:lvl4pPr marL="850666" indent="0" algn="ctr">
              <a:buNone/>
              <a:defRPr sz="992"/>
            </a:lvl4pPr>
            <a:lvl5pPr marL="1134222" indent="0" algn="ctr">
              <a:buNone/>
              <a:defRPr sz="992"/>
            </a:lvl5pPr>
            <a:lvl6pPr marL="1417777" indent="0" algn="ctr">
              <a:buNone/>
              <a:defRPr sz="992"/>
            </a:lvl6pPr>
            <a:lvl7pPr marL="1701333" indent="0" algn="ctr">
              <a:buNone/>
              <a:defRPr sz="992"/>
            </a:lvl7pPr>
            <a:lvl8pPr marL="1984888" indent="0" algn="ctr">
              <a:buNone/>
              <a:defRPr sz="992"/>
            </a:lvl8pPr>
            <a:lvl9pPr marL="2268444" indent="0" algn="ctr">
              <a:buNone/>
              <a:defRPr sz="992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376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174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899" y="1346419"/>
            <a:ext cx="6521589" cy="2246530"/>
          </a:xfrm>
        </p:spPr>
        <p:txBody>
          <a:bodyPr anchor="b"/>
          <a:lstStyle>
            <a:lvl1pPr>
              <a:defRPr sz="372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5899" y="3614203"/>
            <a:ext cx="6521589" cy="1181397"/>
          </a:xfrm>
        </p:spPr>
        <p:txBody>
          <a:bodyPr/>
          <a:lstStyle>
            <a:lvl1pPr marL="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1pPr>
            <a:lvl2pPr marL="283555" indent="0">
              <a:buNone/>
              <a:defRPr sz="1240">
                <a:solidFill>
                  <a:schemeClr val="tx1">
                    <a:tint val="75000"/>
                  </a:schemeClr>
                </a:solidFill>
              </a:defRPr>
            </a:lvl2pPr>
            <a:lvl3pPr marL="567111" indent="0">
              <a:buNone/>
              <a:defRPr sz="1116">
                <a:solidFill>
                  <a:schemeClr val="tx1">
                    <a:tint val="75000"/>
                  </a:schemeClr>
                </a:solidFill>
              </a:defRPr>
            </a:lvl3pPr>
            <a:lvl4pPr marL="850666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4pPr>
            <a:lvl5pPr marL="1134222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5pPr>
            <a:lvl6pPr marL="1417777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6pPr>
            <a:lvl7pPr marL="1701333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7pPr>
            <a:lvl8pPr marL="198488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8pPr>
            <a:lvl9pPr marL="2268444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158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9837" y="1437680"/>
            <a:ext cx="3213537" cy="34266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27889" y="1437680"/>
            <a:ext cx="3213537" cy="34266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682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0822" y="287536"/>
            <a:ext cx="6521589" cy="104388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0822" y="1323916"/>
            <a:ext cx="3198768" cy="648831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55" indent="0">
              <a:buNone/>
              <a:defRPr sz="1240" b="1"/>
            </a:lvl2pPr>
            <a:lvl3pPr marL="567111" indent="0">
              <a:buNone/>
              <a:defRPr sz="1116" b="1"/>
            </a:lvl3pPr>
            <a:lvl4pPr marL="850666" indent="0">
              <a:buNone/>
              <a:defRPr sz="992" b="1"/>
            </a:lvl4pPr>
            <a:lvl5pPr marL="1134222" indent="0">
              <a:buNone/>
              <a:defRPr sz="992" b="1"/>
            </a:lvl5pPr>
            <a:lvl6pPr marL="1417777" indent="0">
              <a:buNone/>
              <a:defRPr sz="992" b="1"/>
            </a:lvl6pPr>
            <a:lvl7pPr marL="1701333" indent="0">
              <a:buNone/>
              <a:defRPr sz="992" b="1"/>
            </a:lvl7pPr>
            <a:lvl8pPr marL="1984888" indent="0">
              <a:buNone/>
              <a:defRPr sz="992" b="1"/>
            </a:lvl8pPr>
            <a:lvl9pPr marL="2268444" indent="0">
              <a:buNone/>
              <a:defRPr sz="99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0822" y="1972747"/>
            <a:ext cx="3198768" cy="29016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827889" y="1323916"/>
            <a:ext cx="3214522" cy="648831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55" indent="0">
              <a:buNone/>
              <a:defRPr sz="1240" b="1"/>
            </a:lvl2pPr>
            <a:lvl3pPr marL="567111" indent="0">
              <a:buNone/>
              <a:defRPr sz="1116" b="1"/>
            </a:lvl3pPr>
            <a:lvl4pPr marL="850666" indent="0">
              <a:buNone/>
              <a:defRPr sz="992" b="1"/>
            </a:lvl4pPr>
            <a:lvl5pPr marL="1134222" indent="0">
              <a:buNone/>
              <a:defRPr sz="992" b="1"/>
            </a:lvl5pPr>
            <a:lvl6pPr marL="1417777" indent="0">
              <a:buNone/>
              <a:defRPr sz="992" b="1"/>
            </a:lvl6pPr>
            <a:lvl7pPr marL="1701333" indent="0">
              <a:buNone/>
              <a:defRPr sz="992" b="1"/>
            </a:lvl7pPr>
            <a:lvl8pPr marL="1984888" indent="0">
              <a:buNone/>
              <a:defRPr sz="992" b="1"/>
            </a:lvl8pPr>
            <a:lvl9pPr marL="2268444" indent="0">
              <a:buNone/>
              <a:defRPr sz="99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827889" y="1972747"/>
            <a:ext cx="3214522" cy="29016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481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92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582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0822" y="360045"/>
            <a:ext cx="2438704" cy="1260158"/>
          </a:xfrm>
        </p:spPr>
        <p:txBody>
          <a:bodyPr anchor="b"/>
          <a:lstStyle>
            <a:lvl1pPr>
              <a:defRPr sz="1985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14522" y="777597"/>
            <a:ext cx="3827889" cy="3837980"/>
          </a:xfrm>
        </p:spPr>
        <p:txBody>
          <a:bodyPr/>
          <a:lstStyle>
            <a:lvl1pPr>
              <a:defRPr sz="1985"/>
            </a:lvl1pPr>
            <a:lvl2pPr>
              <a:defRPr sz="1737"/>
            </a:lvl2pPr>
            <a:lvl3pPr>
              <a:defRPr sz="1488"/>
            </a:lvl3pPr>
            <a:lvl4pPr>
              <a:defRPr sz="1240"/>
            </a:lvl4pPr>
            <a:lvl5pPr>
              <a:defRPr sz="1240"/>
            </a:lvl5pPr>
            <a:lvl6pPr>
              <a:defRPr sz="1240"/>
            </a:lvl6pPr>
            <a:lvl7pPr>
              <a:defRPr sz="1240"/>
            </a:lvl7pPr>
            <a:lvl8pPr>
              <a:defRPr sz="1240"/>
            </a:lvl8pPr>
            <a:lvl9pPr>
              <a:defRPr sz="124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0822" y="1620202"/>
            <a:ext cx="2438704" cy="3001626"/>
          </a:xfrm>
        </p:spPr>
        <p:txBody>
          <a:bodyPr/>
          <a:lstStyle>
            <a:lvl1pPr marL="0" indent="0">
              <a:buNone/>
              <a:defRPr sz="992"/>
            </a:lvl1pPr>
            <a:lvl2pPr marL="283555" indent="0">
              <a:buNone/>
              <a:defRPr sz="868"/>
            </a:lvl2pPr>
            <a:lvl3pPr marL="567111" indent="0">
              <a:buNone/>
              <a:defRPr sz="744"/>
            </a:lvl3pPr>
            <a:lvl4pPr marL="850666" indent="0">
              <a:buNone/>
              <a:defRPr sz="620"/>
            </a:lvl4pPr>
            <a:lvl5pPr marL="1134222" indent="0">
              <a:buNone/>
              <a:defRPr sz="620"/>
            </a:lvl5pPr>
            <a:lvl6pPr marL="1417777" indent="0">
              <a:buNone/>
              <a:defRPr sz="620"/>
            </a:lvl6pPr>
            <a:lvl7pPr marL="1701333" indent="0">
              <a:buNone/>
              <a:defRPr sz="620"/>
            </a:lvl7pPr>
            <a:lvl8pPr marL="1984888" indent="0">
              <a:buNone/>
              <a:defRPr sz="620"/>
            </a:lvl8pPr>
            <a:lvl9pPr marL="2268444" indent="0">
              <a:buNone/>
              <a:defRPr sz="62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349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0822" y="360045"/>
            <a:ext cx="2438704" cy="1260158"/>
          </a:xfrm>
        </p:spPr>
        <p:txBody>
          <a:bodyPr anchor="b"/>
          <a:lstStyle>
            <a:lvl1pPr>
              <a:defRPr sz="1985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214522" y="777597"/>
            <a:ext cx="3827889" cy="3837980"/>
          </a:xfrm>
        </p:spPr>
        <p:txBody>
          <a:bodyPr/>
          <a:lstStyle>
            <a:lvl1pPr marL="0" indent="0">
              <a:buNone/>
              <a:defRPr sz="1985"/>
            </a:lvl1pPr>
            <a:lvl2pPr marL="283555" indent="0">
              <a:buNone/>
              <a:defRPr sz="1737"/>
            </a:lvl2pPr>
            <a:lvl3pPr marL="567111" indent="0">
              <a:buNone/>
              <a:defRPr sz="1488"/>
            </a:lvl3pPr>
            <a:lvl4pPr marL="850666" indent="0">
              <a:buNone/>
              <a:defRPr sz="1240"/>
            </a:lvl4pPr>
            <a:lvl5pPr marL="1134222" indent="0">
              <a:buNone/>
              <a:defRPr sz="1240"/>
            </a:lvl5pPr>
            <a:lvl6pPr marL="1417777" indent="0">
              <a:buNone/>
              <a:defRPr sz="1240"/>
            </a:lvl6pPr>
            <a:lvl7pPr marL="1701333" indent="0">
              <a:buNone/>
              <a:defRPr sz="1240"/>
            </a:lvl7pPr>
            <a:lvl8pPr marL="1984888" indent="0">
              <a:buNone/>
              <a:defRPr sz="1240"/>
            </a:lvl8pPr>
            <a:lvl9pPr marL="2268444" indent="0">
              <a:buNone/>
              <a:defRPr sz="124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0822" y="1620202"/>
            <a:ext cx="2438704" cy="3001626"/>
          </a:xfrm>
        </p:spPr>
        <p:txBody>
          <a:bodyPr/>
          <a:lstStyle>
            <a:lvl1pPr marL="0" indent="0">
              <a:buNone/>
              <a:defRPr sz="992"/>
            </a:lvl1pPr>
            <a:lvl2pPr marL="283555" indent="0">
              <a:buNone/>
              <a:defRPr sz="868"/>
            </a:lvl2pPr>
            <a:lvl3pPr marL="567111" indent="0">
              <a:buNone/>
              <a:defRPr sz="744"/>
            </a:lvl3pPr>
            <a:lvl4pPr marL="850666" indent="0">
              <a:buNone/>
              <a:defRPr sz="620"/>
            </a:lvl4pPr>
            <a:lvl5pPr marL="1134222" indent="0">
              <a:buNone/>
              <a:defRPr sz="620"/>
            </a:lvl5pPr>
            <a:lvl6pPr marL="1417777" indent="0">
              <a:buNone/>
              <a:defRPr sz="620"/>
            </a:lvl6pPr>
            <a:lvl7pPr marL="1701333" indent="0">
              <a:buNone/>
              <a:defRPr sz="620"/>
            </a:lvl7pPr>
            <a:lvl8pPr marL="1984888" indent="0">
              <a:buNone/>
              <a:defRPr sz="620"/>
            </a:lvl8pPr>
            <a:lvl9pPr marL="2268444" indent="0">
              <a:buNone/>
              <a:defRPr sz="62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315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635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411029" y="287536"/>
            <a:ext cx="1630397" cy="457682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19837" y="287536"/>
            <a:ext cx="4796676" cy="457682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148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837" y="287536"/>
            <a:ext cx="6521589" cy="1043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9837" y="1437680"/>
            <a:ext cx="6521589" cy="3426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19837" y="5005626"/>
            <a:ext cx="1701284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504669" y="5005626"/>
            <a:ext cx="2551926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340142" y="5005626"/>
            <a:ext cx="1701284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74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567111" rtl="0" eaLnBrk="1" latinLnBrk="0" hangingPunct="1">
        <a:lnSpc>
          <a:spcPct val="90000"/>
        </a:lnSpc>
        <a:spcBef>
          <a:spcPct val="0"/>
        </a:spcBef>
        <a:buNone/>
        <a:defRPr sz="27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778" indent="-141778" algn="l" defTabSz="567111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1737" kern="1200">
          <a:solidFill>
            <a:schemeClr val="tx1"/>
          </a:solidFill>
          <a:latin typeface="+mn-lt"/>
          <a:ea typeface="+mn-ea"/>
          <a:cs typeface="+mn-cs"/>
        </a:defRPr>
      </a:lvl1pPr>
      <a:lvl2pPr marL="425333" indent="-141778" algn="l" defTabSz="567111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08889" indent="-141778" algn="l" defTabSz="567111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240" kern="1200">
          <a:solidFill>
            <a:schemeClr val="tx1"/>
          </a:solidFill>
          <a:latin typeface="+mn-lt"/>
          <a:ea typeface="+mn-ea"/>
          <a:cs typeface="+mn-cs"/>
        </a:defRPr>
      </a:lvl3pPr>
      <a:lvl4pPr marL="992444" indent="-141778" algn="l" defTabSz="567111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275999" indent="-141778" algn="l" defTabSz="567111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559555" indent="-141778" algn="l" defTabSz="567111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843110" indent="-141778" algn="l" defTabSz="567111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2126666" indent="-141778" algn="l" defTabSz="567111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410221" indent="-141778" algn="l" defTabSz="567111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67111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1pPr>
      <a:lvl2pPr marL="283555" algn="l" defTabSz="567111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2pPr>
      <a:lvl3pPr marL="567111" algn="l" defTabSz="567111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3pPr>
      <a:lvl4pPr marL="850666" algn="l" defTabSz="567111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134222" algn="l" defTabSz="567111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417777" algn="l" defTabSz="567111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701333" algn="l" defTabSz="567111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1984888" algn="l" defTabSz="567111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268444" algn="l" defTabSz="567111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image" Target="../media/image14.jpeg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3" Type="http://schemas.openxmlformats.org/officeDocument/2006/relationships/diagramData" Target="../diagrams/data1.xml"/><Relationship Id="rId21" Type="http://schemas.openxmlformats.org/officeDocument/2006/relationships/diagramColors" Target="../diagrams/colors4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slideLayout" Target="../slideLayouts/slideLayout2.xml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1" Type="http://schemas.openxmlformats.org/officeDocument/2006/relationships/vmlDrawing" Target="../drawings/vmlDrawing11.v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24" Type="http://schemas.openxmlformats.org/officeDocument/2006/relationships/image" Target="../media/image1.emf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23" Type="http://schemas.openxmlformats.org/officeDocument/2006/relationships/oleObject" Target="../embeddings/oleObject11.bin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alekris@alekris.ru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849" y="1764369"/>
            <a:ext cx="7562112" cy="400110"/>
          </a:xfrm>
          <a:prstGeom prst="rect">
            <a:avLst/>
          </a:prstGeom>
          <a:solidFill>
            <a:srgbClr val="ED5418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Диагностические панели 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92" y="4637678"/>
            <a:ext cx="7561263" cy="523220"/>
          </a:xfrm>
          <a:prstGeom prst="rect">
            <a:avLst/>
          </a:prstGeom>
          <a:solidFill>
            <a:srgbClr val="ED5418"/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Докладчик: Альтенгоф О.М.</a:t>
            </a:r>
          </a:p>
          <a:p>
            <a:r>
              <a:rPr lang="ru-RU" sz="1400" b="1" dirty="0" smtClean="0">
                <a:solidFill>
                  <a:schemeClr val="bg1"/>
                </a:solidFill>
              </a:rPr>
              <a:t>ООО «Алекрис-консалтинг», ветеринарный врач, исполнительный директор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6415" y="2410339"/>
            <a:ext cx="3600400" cy="2104589"/>
          </a:xfrm>
          <a:prstGeom prst="rect">
            <a:avLst/>
          </a:prstGeom>
        </p:spPr>
      </p:pic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3735701"/>
              </p:ext>
            </p:extLst>
          </p:nvPr>
        </p:nvGraphicFramePr>
        <p:xfrm>
          <a:off x="2256108" y="287516"/>
          <a:ext cx="2761014" cy="136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49" name="CorelDRAW" r:id="rId4" imgW="1694419" imgH="839763" progId="CorelDraw.Graphic.18">
                  <p:embed/>
                </p:oleObj>
              </mc:Choice>
              <mc:Fallback>
                <p:oleObj name="CorelDRAW" r:id="rId4" imgW="1694419" imgH="839763" progId="CorelDraw.Graphic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56108" y="287516"/>
                        <a:ext cx="2761014" cy="1368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7933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690315" y="221769"/>
            <a:ext cx="4464496" cy="336068"/>
          </a:xfrm>
          <a:solidFill>
            <a:srgbClr val="ED5418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О НАС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690315" y="668003"/>
            <a:ext cx="4464496" cy="1804914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l"/>
            <a:r>
              <a:rPr lang="ru-RU" sz="1600" dirty="0" smtClean="0">
                <a:cs typeface="Times New Roman" panose="02020603050405020304" pitchFamily="18" charset="0"/>
              </a:rPr>
              <a:t>Ветеринарно-консалтинговая группа «Алекрис-консалтинг» организовалась в 2007 году и в настоящее время стабильно работает в сфере свиноводства, проводя лабораторно-диагностические исследования и оказывая консультационные услуги в области обеспечения продуктивного здоровья животных.</a:t>
            </a:r>
          </a:p>
          <a:p>
            <a:endParaRPr lang="ru-RU" sz="1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9059" y="2420824"/>
            <a:ext cx="3168352" cy="338554"/>
          </a:xfrm>
          <a:prstGeom prst="rect">
            <a:avLst/>
          </a:prstGeom>
          <a:solidFill>
            <a:srgbClr val="ED5418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Лабораторная диагностика</a:t>
            </a:r>
            <a:endParaRPr lang="ru-RU" sz="16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49040" y="2420824"/>
            <a:ext cx="3005771" cy="338554"/>
          </a:xfrm>
          <a:prstGeom prst="rect">
            <a:avLst/>
          </a:prstGeom>
          <a:solidFill>
            <a:srgbClr val="ED5418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Ветеринарный</a:t>
            </a:r>
            <a:r>
              <a:rPr lang="ru-RU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консалтинг</a:t>
            </a:r>
            <a:endParaRPr lang="ru-RU" sz="16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84" y="2846361"/>
            <a:ext cx="2655302" cy="1991476"/>
          </a:xfrm>
          <a:prstGeom prst="rect">
            <a:avLst/>
          </a:prstGeom>
        </p:spPr>
      </p:pic>
      <p:pic>
        <p:nvPicPr>
          <p:cNvPr id="10248" name="Picture 8" descr="ДХ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031" y="3082119"/>
            <a:ext cx="2819788" cy="175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1662869"/>
              </p:ext>
            </p:extLst>
          </p:nvPr>
        </p:nvGraphicFramePr>
        <p:xfrm>
          <a:off x="379059" y="225640"/>
          <a:ext cx="1920081" cy="951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4" name="CorelDRAW" r:id="rId5" imgW="1694419" imgH="839763" progId="CorelDraw.Graphic.18">
                  <p:embed/>
                </p:oleObj>
              </mc:Choice>
              <mc:Fallback>
                <p:oleObj name="CorelDRAW" r:id="rId5" imgW="1694419" imgH="839763" progId="CorelDraw.Graphic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9059" y="225640"/>
                        <a:ext cx="1920081" cy="951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0" y="4959399"/>
            <a:ext cx="7561263" cy="307777"/>
          </a:xfrm>
          <a:prstGeom prst="rect">
            <a:avLst/>
          </a:prstGeom>
          <a:solidFill>
            <a:srgbClr val="ED5418"/>
          </a:solidFill>
        </p:spPr>
        <p:txBody>
          <a:bodyPr wrap="square" rtlCol="0">
            <a:spAutoFit/>
          </a:bodyPr>
          <a:lstStyle/>
          <a:p>
            <a:endParaRPr lang="ru-RU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11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47486" y="259275"/>
            <a:ext cx="4764527" cy="336068"/>
          </a:xfrm>
          <a:solidFill>
            <a:srgbClr val="ED5418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1800" b="1" cap="all" dirty="0" smtClean="0">
                <a:solidFill>
                  <a:schemeClr val="bg1"/>
                </a:solidFill>
              </a:rPr>
              <a:t>Лабораторная</a:t>
            </a:r>
            <a:r>
              <a:rPr lang="ru-RU" b="1" cap="all" dirty="0" smtClean="0">
                <a:solidFill>
                  <a:schemeClr val="bg1"/>
                </a:solidFill>
              </a:rPr>
              <a:t> диагностика</a:t>
            </a:r>
            <a:endParaRPr lang="ru-RU" b="1" cap="all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1739" y="1598151"/>
            <a:ext cx="2265748" cy="584775"/>
          </a:xfrm>
          <a:prstGeom prst="rect">
            <a:avLst/>
          </a:prstGeom>
          <a:solidFill>
            <a:srgbClr val="ED5418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Иммуноферментный анализ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50001" y="1609363"/>
            <a:ext cx="2357814" cy="584775"/>
          </a:xfrm>
          <a:prstGeom prst="rect">
            <a:avLst/>
          </a:prstGeom>
          <a:solidFill>
            <a:srgbClr val="ED5418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Микробиологический метод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70600" y="1609363"/>
            <a:ext cx="1941414" cy="584775"/>
          </a:xfrm>
          <a:prstGeom prst="rect">
            <a:avLst/>
          </a:prstGeom>
          <a:solidFill>
            <a:srgbClr val="ED5418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ПЦР в реальном времени</a:t>
            </a:r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207" y="2436017"/>
            <a:ext cx="1800200" cy="240026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692" y="2763077"/>
            <a:ext cx="2355123" cy="1746148"/>
          </a:xfrm>
          <a:prstGeom prst="rect">
            <a:avLst/>
          </a:prstGeom>
        </p:spPr>
      </p:pic>
      <p:pic>
        <p:nvPicPr>
          <p:cNvPr id="11" name="Picture 102" descr="http://nuscana.pl/wp-content/uploads/2014/01/14-ELISA-test-kit-stopping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14" y="2583552"/>
            <a:ext cx="2105198" cy="2105198"/>
          </a:xfrm>
          <a:prstGeom prst="rect">
            <a:avLst/>
          </a:prstGeom>
          <a:noFill/>
          <a:extLst/>
        </p:spPr>
      </p:pic>
      <p:sp>
        <p:nvSpPr>
          <p:cNvPr id="14" name="TextBox 13"/>
          <p:cNvSpPr txBox="1"/>
          <p:nvPr/>
        </p:nvSpPr>
        <p:spPr>
          <a:xfrm>
            <a:off x="0" y="4959399"/>
            <a:ext cx="7561263" cy="307777"/>
          </a:xfrm>
          <a:prstGeom prst="rect">
            <a:avLst/>
          </a:prstGeom>
          <a:solidFill>
            <a:srgbClr val="ED5418"/>
          </a:solidFill>
        </p:spPr>
        <p:txBody>
          <a:bodyPr wrap="square" rtlCol="0">
            <a:spAutoFit/>
          </a:bodyPr>
          <a:lstStyle/>
          <a:p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45419" y="690206"/>
            <a:ext cx="47887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ВДЦ «Алекрис-консалтинг» проводит диагностику</a:t>
            </a:r>
          </a:p>
          <a:p>
            <a:r>
              <a:rPr lang="ru-RU" sz="1600" dirty="0" smtClean="0"/>
              <a:t> инфекционных заболеваний сельскохозяйственных </a:t>
            </a:r>
          </a:p>
          <a:p>
            <a:r>
              <a:rPr lang="ru-RU" sz="1600" dirty="0" smtClean="0"/>
              <a:t>животных следующими методами:</a:t>
            </a:r>
            <a:endParaRPr lang="ru-RU" sz="1600" dirty="0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3322275"/>
              </p:ext>
            </p:extLst>
          </p:nvPr>
        </p:nvGraphicFramePr>
        <p:xfrm>
          <a:off x="379059" y="225640"/>
          <a:ext cx="1920081" cy="951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03" name="CorelDRAW" r:id="rId6" imgW="1694419" imgH="839763" progId="CorelDraw.Graphic.18">
                  <p:embed/>
                </p:oleObj>
              </mc:Choice>
              <mc:Fallback>
                <p:oleObj name="CorelDRAW" r:id="rId6" imgW="1694419" imgH="839763" progId="CorelDraw.Graphic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79059" y="225640"/>
                        <a:ext cx="1920081" cy="951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339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25589" y="213869"/>
            <a:ext cx="4032448" cy="369332"/>
          </a:xfrm>
          <a:prstGeom prst="rect">
            <a:avLst/>
          </a:prstGeom>
          <a:solidFill>
            <a:srgbClr val="ED5418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800" b="1" cap="all" dirty="0" smtClean="0">
                <a:solidFill>
                  <a:schemeClr val="bg1"/>
                </a:solidFill>
              </a:rPr>
              <a:t>Ветеринарный</a:t>
            </a:r>
            <a:r>
              <a:rPr lang="ru-RU" sz="1800" b="1" dirty="0" smtClean="0">
                <a:solidFill>
                  <a:schemeClr val="bg1"/>
                </a:solidFill>
              </a:rPr>
              <a:t> </a:t>
            </a:r>
            <a:r>
              <a:rPr lang="ru-RU" sz="1800" b="1" cap="all" dirty="0" smtClean="0">
                <a:solidFill>
                  <a:schemeClr val="bg1"/>
                </a:solidFill>
              </a:rPr>
              <a:t>консалтинг</a:t>
            </a:r>
            <a:endParaRPr lang="ru-RU" sz="1800" b="1" cap="all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9325" y="1214962"/>
            <a:ext cx="64087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1600" dirty="0">
                <a:cs typeface="Times New Roman" panose="02020603050405020304" pitchFamily="18" charset="0"/>
              </a:rPr>
              <a:t>Ветеринарная консалтинговая группа «Алекрис-консалтинг» проводит:</a:t>
            </a:r>
          </a:p>
          <a:p>
            <a:pPr fontAlgn="base"/>
            <a:r>
              <a:rPr lang="ru-RU" sz="1600" dirty="0">
                <a:cs typeface="Times New Roman" panose="02020603050405020304" pitchFamily="18" charset="0"/>
              </a:rPr>
              <a:t>-</a:t>
            </a:r>
            <a:r>
              <a:rPr lang="ru-RU" sz="1600" dirty="0" smtClean="0">
                <a:cs typeface="Times New Roman" panose="02020603050405020304" pitchFamily="18" charset="0"/>
              </a:rPr>
              <a:t> </a:t>
            </a:r>
            <a:r>
              <a:rPr lang="ru-RU" sz="1600" b="1" dirty="0">
                <a:cs typeface="Times New Roman" panose="02020603050405020304" pitchFamily="18" charset="0"/>
              </a:rPr>
              <a:t>э</a:t>
            </a:r>
            <a:r>
              <a:rPr lang="ru-RU" sz="1600" b="1" dirty="0" smtClean="0">
                <a:cs typeface="Times New Roman" panose="02020603050405020304" pitchFamily="18" charset="0"/>
              </a:rPr>
              <a:t>пизоотологическую диагностику </a:t>
            </a:r>
            <a:r>
              <a:rPr lang="ru-RU" sz="1600" b="1" dirty="0" smtClean="0">
                <a:cs typeface="Times New Roman" panose="02020603050405020304" pitchFamily="18" charset="0"/>
              </a:rPr>
              <a:t>свинокомплексов;</a:t>
            </a:r>
            <a:endParaRPr lang="ru-RU" sz="1600" b="1" dirty="0" smtClean="0">
              <a:cs typeface="Times New Roman" panose="02020603050405020304" pitchFamily="18" charset="0"/>
            </a:endParaRPr>
          </a:p>
          <a:p>
            <a:pPr fontAlgn="base"/>
            <a:r>
              <a:rPr lang="ru-RU" sz="1600" dirty="0" smtClean="0">
                <a:cs typeface="Times New Roman" panose="02020603050405020304" pitchFamily="18" charset="0"/>
              </a:rPr>
              <a:t>- проверка мер по обеспечению </a:t>
            </a:r>
            <a:r>
              <a:rPr lang="ru-RU" sz="1600" b="1" dirty="0" smtClean="0">
                <a:cs typeface="Times New Roman" panose="02020603050405020304" pitchFamily="18" charset="0"/>
              </a:rPr>
              <a:t>биологической защиты </a:t>
            </a:r>
            <a:r>
              <a:rPr lang="ru-RU" sz="1600" dirty="0" smtClean="0">
                <a:cs typeface="Times New Roman" panose="02020603050405020304" pitchFamily="18" charset="0"/>
              </a:rPr>
              <a:t>предприятия от заноса возбудителей извне;</a:t>
            </a:r>
            <a:endParaRPr lang="ru-RU" sz="1600" dirty="0">
              <a:cs typeface="Times New Roman" panose="02020603050405020304" pitchFamily="18" charset="0"/>
            </a:endParaRPr>
          </a:p>
          <a:p>
            <a:pPr fontAlgn="base"/>
            <a:r>
              <a:rPr lang="ru-RU" sz="1600" dirty="0">
                <a:cs typeface="Times New Roman" panose="02020603050405020304" pitchFamily="18" charset="0"/>
              </a:rPr>
              <a:t>-</a:t>
            </a:r>
            <a:r>
              <a:rPr lang="ru-RU" sz="1600" dirty="0" smtClean="0">
                <a:cs typeface="Times New Roman" panose="02020603050405020304" pitchFamily="18" charset="0"/>
              </a:rPr>
              <a:t> </a:t>
            </a:r>
            <a:r>
              <a:rPr lang="ru-RU" sz="1600" dirty="0">
                <a:cs typeface="Times New Roman" panose="02020603050405020304" pitchFamily="18" charset="0"/>
              </a:rPr>
              <a:t>проводит </a:t>
            </a:r>
            <a:r>
              <a:rPr lang="ru-RU" sz="1600" b="1" dirty="0">
                <a:cs typeface="Times New Roman" panose="02020603050405020304" pitchFamily="18" charset="0"/>
              </a:rPr>
              <a:t>независимую ветеринарную экспертизу страховых и спорных случаев </a:t>
            </a:r>
            <a:r>
              <a:rPr lang="ru-RU" sz="1600" dirty="0">
                <a:cs typeface="Times New Roman" panose="02020603050405020304" pitchFamily="18" charset="0"/>
              </a:rPr>
              <a:t>в свиноводстве (заболеваемость, гибель, вынужденный убой, снижение продуктивности животных и др</a:t>
            </a:r>
            <a:r>
              <a:rPr lang="ru-RU" sz="1600" dirty="0" smtClean="0">
                <a:cs typeface="Times New Roman" panose="02020603050405020304" pitchFamily="18" charset="0"/>
              </a:rPr>
              <a:t>.).</a:t>
            </a:r>
            <a:endParaRPr lang="ru-RU" sz="1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79" y="3104022"/>
            <a:ext cx="2376264" cy="178219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4959399"/>
            <a:ext cx="7561263" cy="307777"/>
          </a:xfrm>
          <a:prstGeom prst="rect">
            <a:avLst/>
          </a:prstGeom>
          <a:solidFill>
            <a:srgbClr val="ED5418"/>
          </a:solidFill>
        </p:spPr>
        <p:txBody>
          <a:bodyPr wrap="square" rtlCol="0">
            <a:spAutoFit/>
          </a:bodyPr>
          <a:lstStyle/>
          <a:p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590" y="3104022"/>
            <a:ext cx="2903695" cy="1782198"/>
          </a:xfrm>
          <a:prstGeom prst="rect">
            <a:avLst/>
          </a:prstGeom>
        </p:spPr>
      </p:pic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3322275"/>
              </p:ext>
            </p:extLst>
          </p:nvPr>
        </p:nvGraphicFramePr>
        <p:xfrm>
          <a:off x="379059" y="225640"/>
          <a:ext cx="1920081" cy="951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12" name="CorelDRAW" r:id="rId5" imgW="1694419" imgH="839763" progId="CorelDraw.Graphic.18">
                  <p:embed/>
                </p:oleObj>
              </mc:Choice>
              <mc:Fallback>
                <p:oleObj name="CorelDRAW" r:id="rId5" imgW="1694419" imgH="839763" progId="CorelDraw.Graphic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9059" y="225640"/>
                        <a:ext cx="1920081" cy="951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381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25589" y="213869"/>
            <a:ext cx="4032448" cy="369332"/>
          </a:xfrm>
          <a:prstGeom prst="rect">
            <a:avLst/>
          </a:prstGeom>
          <a:solidFill>
            <a:srgbClr val="ED5418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800" b="1" cap="all" dirty="0" smtClean="0">
                <a:solidFill>
                  <a:schemeClr val="bg1"/>
                </a:solidFill>
              </a:rPr>
              <a:t>УЧАСТИЕ В ПРОЕКТАХ</a:t>
            </a:r>
            <a:endParaRPr lang="ru-RU" sz="1800" b="1" cap="all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959399"/>
            <a:ext cx="7561263" cy="307777"/>
          </a:xfrm>
          <a:prstGeom prst="rect">
            <a:avLst/>
          </a:prstGeom>
          <a:solidFill>
            <a:srgbClr val="ED5418"/>
          </a:solidFill>
        </p:spPr>
        <p:txBody>
          <a:bodyPr wrap="square" rtlCol="0">
            <a:spAutoFit/>
          </a:bodyPr>
          <a:lstStyle/>
          <a:p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9059" y="1421886"/>
            <a:ext cx="678769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600" dirty="0" smtClean="0"/>
              <a:t>Секвенирование </a:t>
            </a:r>
            <a:r>
              <a:rPr lang="ru-RU" sz="1600" dirty="0"/>
              <a:t>генома возбудителя РРСС </a:t>
            </a:r>
            <a:r>
              <a:rPr lang="en-US" sz="1600" dirty="0"/>
              <a:t>ORF</a:t>
            </a:r>
            <a:r>
              <a:rPr lang="ru-RU" sz="1600" dirty="0"/>
              <a:t>5 и </a:t>
            </a:r>
            <a:r>
              <a:rPr lang="en-US" sz="1600" dirty="0"/>
              <a:t>ORF</a:t>
            </a:r>
            <a:r>
              <a:rPr lang="ru-RU" sz="1600" dirty="0"/>
              <a:t>7</a:t>
            </a:r>
            <a:r>
              <a:rPr lang="ru-RU" sz="1600" dirty="0" smtClean="0"/>
              <a:t>. Полногеномное секвенирование возбудителя репродуктивно-респираторного синдрома свиней. Анализ новых последовательностей вируса РРСС, сопоставление с широким справочным набором.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Участие </a:t>
            </a:r>
            <a:r>
              <a:rPr lang="ru-RU" sz="1600" dirty="0"/>
              <a:t>в проектах с партнерами по </a:t>
            </a:r>
            <a:r>
              <a:rPr lang="ru-RU" sz="1600" dirty="0" smtClean="0"/>
              <a:t>разработке вакцин для свиней.</a:t>
            </a:r>
          </a:p>
          <a:p>
            <a:pPr marL="342900" indent="-342900">
              <a:buAutoNum type="arabicPeriod" startAt="3"/>
            </a:pPr>
            <a:r>
              <a:rPr lang="ru-RU" sz="1600" dirty="0" smtClean="0"/>
              <a:t>Научно-исследовательская работа</a:t>
            </a:r>
            <a:r>
              <a:rPr lang="ru-RU" sz="1600" dirty="0"/>
              <a:t> </a:t>
            </a:r>
            <a:r>
              <a:rPr lang="ru-RU" sz="1600" dirty="0" smtClean="0"/>
              <a:t>по теме: «Эпизоотология и оптимизации системы противоэпизоотических мероприятий при микоплазмозе свиней».</a:t>
            </a:r>
          </a:p>
          <a:p>
            <a:pPr marL="342900" indent="-342900">
              <a:buAutoNum type="arabicPeriod" startAt="4"/>
            </a:pPr>
            <a:r>
              <a:rPr lang="ru-RU" sz="1600" dirty="0" smtClean="0"/>
              <a:t>Создание банка и накопление генетического материала, полученного в     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      процессе лабораторно-диагностической деятельности. </a:t>
            </a:r>
          </a:p>
          <a:p>
            <a:pPr marL="342900" indent="-342900">
              <a:buAutoNum type="arabicPeriod" startAt="5"/>
            </a:pPr>
            <a:r>
              <a:rPr lang="ru-RU" sz="1600" dirty="0" smtClean="0"/>
              <a:t>Сотрудничество с ВУЗами. Привлечение студентов для совместных проектов с сельхозпроизводителями на базе ВДЦ.</a:t>
            </a:r>
            <a:endParaRPr lang="ru-RU" sz="1600" dirty="0"/>
          </a:p>
          <a:p>
            <a:endParaRPr lang="ru-RU" sz="1600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3322275"/>
              </p:ext>
            </p:extLst>
          </p:nvPr>
        </p:nvGraphicFramePr>
        <p:xfrm>
          <a:off x="379059" y="225640"/>
          <a:ext cx="1920081" cy="951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9" name="CorelDRAW" r:id="rId3" imgW="1694419" imgH="839763" progId="CorelDraw.Graphic.18">
                  <p:embed/>
                </p:oleObj>
              </mc:Choice>
              <mc:Fallback>
                <p:oleObj name="CorelDRAW" r:id="rId3" imgW="1694419" imgH="839763" progId="CorelDraw.Graphic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9059" y="225640"/>
                        <a:ext cx="1920081" cy="951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76615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317" y="1151836"/>
            <a:ext cx="469632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ED5418"/>
                </a:solidFill>
                <a:cs typeface="Times New Roman" panose="02020603050405020304" pitchFamily="18" charset="0"/>
              </a:rPr>
              <a:t>Диагностические </a:t>
            </a:r>
            <a:r>
              <a:rPr lang="ru-RU" sz="1600" b="1" dirty="0">
                <a:solidFill>
                  <a:srgbClr val="ED5418"/>
                </a:solidFill>
                <a:cs typeface="Times New Roman" panose="02020603050405020304" pitchFamily="18" charset="0"/>
              </a:rPr>
              <a:t>панели </a:t>
            </a:r>
            <a:r>
              <a:rPr lang="ru-RU" sz="1600" dirty="0">
                <a:cs typeface="Times New Roman" panose="02020603050405020304" pitchFamily="18" charset="0"/>
              </a:rPr>
              <a:t>– представляют собой комплексные лабораторные исследования микробиологическим методом и методом ПЦР, которые дают возможность исследовать большой спектр заболеваний, имеющих схожие клинические признаки и выявлять ключевого патогена при проявлении какого-либо синдрома заболевания.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633" y="160754"/>
            <a:ext cx="1646768" cy="219569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633" y="2667103"/>
            <a:ext cx="1646768" cy="219569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2382" y="3214744"/>
            <a:ext cx="1855936" cy="144016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552" y="3006857"/>
            <a:ext cx="1680516" cy="185593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4959399"/>
            <a:ext cx="7561263" cy="307777"/>
          </a:xfrm>
          <a:prstGeom prst="rect">
            <a:avLst/>
          </a:prstGeom>
          <a:solidFill>
            <a:srgbClr val="ED5418"/>
          </a:solidFill>
        </p:spPr>
        <p:txBody>
          <a:bodyPr wrap="square" rtlCol="0">
            <a:spAutoFit/>
          </a:bodyPr>
          <a:lstStyle/>
          <a:p>
            <a:endParaRPr lang="ru-RU" sz="1400" b="1" dirty="0">
              <a:solidFill>
                <a:schemeClr val="bg1"/>
              </a:solidFill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3322275"/>
              </p:ext>
            </p:extLst>
          </p:nvPr>
        </p:nvGraphicFramePr>
        <p:xfrm>
          <a:off x="379059" y="225640"/>
          <a:ext cx="1920081" cy="951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" name="CorelDRAW" r:id="rId8" imgW="1694419" imgH="839763" progId="CorelDraw.Graphic.18">
                  <p:embed/>
                </p:oleObj>
              </mc:Choice>
              <mc:Fallback>
                <p:oleObj name="CorelDRAW" r:id="rId8" imgW="1694419" imgH="839763" progId="CorelDraw.Graphic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79059" y="225640"/>
                        <a:ext cx="1920081" cy="951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416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88543" y="208955"/>
            <a:ext cx="3760288" cy="330418"/>
          </a:xfrm>
          <a:prstGeom prst="rect">
            <a:avLst/>
          </a:prstGeom>
          <a:solidFill>
            <a:srgbClr val="09679E"/>
          </a:solidFill>
        </p:spPr>
        <p:txBody>
          <a:bodyPr wrap="square" lIns="52902" tIns="26451" rIns="52902" bIns="26451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bg1"/>
                </a:solidFill>
                <a:cs typeface="Arial" panose="020B0604020202020204" pitchFamily="34" charset="0"/>
              </a:rPr>
              <a:t>ДИАРЕЙНЫЙ СИНДРОМ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988543" y="578820"/>
            <a:ext cx="2869883" cy="915193"/>
          </a:xfrm>
          <a:prstGeom prst="rect">
            <a:avLst/>
          </a:prstGeom>
        </p:spPr>
        <p:txBody>
          <a:bodyPr wrap="square" lIns="52902" tIns="26451" rIns="52902" bIns="26451">
            <a:spAutoFit/>
          </a:bodyPr>
          <a:lstStyle/>
          <a:p>
            <a:r>
              <a:rPr lang="ru-RU" sz="1400" b="1" dirty="0"/>
              <a:t>Отбор проб:</a:t>
            </a:r>
          </a:p>
          <a:p>
            <a:pPr marL="165309" indent="-165309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400" dirty="0"/>
              <a:t>Внутренние органы</a:t>
            </a:r>
          </a:p>
          <a:p>
            <a:pPr marL="165309" indent="-165309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400" dirty="0"/>
              <a:t>Ректальные мазки</a:t>
            </a:r>
          </a:p>
          <a:p>
            <a:pPr marL="165309" indent="-165309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400" dirty="0"/>
              <a:t>Фекалии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8548" y="1492557"/>
            <a:ext cx="2050275" cy="745916"/>
          </a:xfrm>
          <a:prstGeom prst="rect">
            <a:avLst/>
          </a:prstGeom>
          <a:solidFill>
            <a:srgbClr val="ED5418"/>
          </a:solidFill>
        </p:spPr>
        <p:txBody>
          <a:bodyPr wrap="square" lIns="52902" tIns="26451" rIns="52902" bIns="26451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cs typeface="Arial" panose="020B0604020202020204" pitchFamily="34" charset="0"/>
              </a:rPr>
              <a:t>КОЛИБАКТЕРИОЗ, ПОРОСЯТА-СОСУНЫ (ПЦР)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6846" y="2281521"/>
            <a:ext cx="2115633" cy="607416"/>
          </a:xfrm>
          <a:prstGeom prst="rect">
            <a:avLst/>
          </a:prstGeom>
          <a:noFill/>
        </p:spPr>
        <p:txBody>
          <a:bodyPr wrap="square" lIns="52902" tIns="26451" rIns="52902" bIns="26451" rtlCol="0">
            <a:spAutoFit/>
          </a:bodyPr>
          <a:lstStyle/>
          <a:p>
            <a:pPr marL="165309" indent="-165309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200" b="1" i="1" dirty="0"/>
              <a:t>Escherichia</a:t>
            </a:r>
            <a:r>
              <a:rPr lang="ru-RU" sz="1200" b="1" i="1" dirty="0"/>
              <a:t> </a:t>
            </a:r>
            <a:r>
              <a:rPr lang="en-US" sz="1200" b="1" i="1" dirty="0"/>
              <a:t>coli</a:t>
            </a:r>
            <a:r>
              <a:rPr lang="en-US" sz="1200" b="1" dirty="0" smtClean="0"/>
              <a:t>, </a:t>
            </a:r>
            <a:endParaRPr lang="ru-RU" sz="1200" b="1" dirty="0" smtClean="0"/>
          </a:p>
          <a:p>
            <a:pPr>
              <a:buClr>
                <a:srgbClr val="FF6600"/>
              </a:buClr>
            </a:pPr>
            <a:r>
              <a:rPr lang="ru-RU" sz="1200" b="1" dirty="0" smtClean="0"/>
              <a:t>факторы вирулентности</a:t>
            </a:r>
          </a:p>
          <a:p>
            <a:pPr>
              <a:buClr>
                <a:srgbClr val="FF6600"/>
              </a:buClr>
            </a:pPr>
            <a:r>
              <a:rPr lang="en-US" sz="1200" i="1" dirty="0" smtClean="0"/>
              <a:t>F4</a:t>
            </a:r>
            <a:r>
              <a:rPr lang="en-US" sz="1200" i="1" dirty="0"/>
              <a:t>, F5, F6, F41,</a:t>
            </a:r>
            <a:r>
              <a:rPr lang="ru-RU" sz="1200" i="1" dirty="0"/>
              <a:t> </a:t>
            </a:r>
            <a:r>
              <a:rPr lang="en-US" sz="1200" i="1" dirty="0"/>
              <a:t>F18, </a:t>
            </a:r>
            <a:r>
              <a:rPr lang="en-US" sz="1200" i="1" dirty="0" err="1" smtClean="0"/>
              <a:t>STa</a:t>
            </a:r>
            <a:r>
              <a:rPr lang="en-US" sz="1200" i="1" dirty="0" smtClean="0"/>
              <a:t>,</a:t>
            </a:r>
            <a:r>
              <a:rPr lang="ru-RU" sz="1200" i="1" dirty="0" smtClean="0"/>
              <a:t> </a:t>
            </a:r>
            <a:r>
              <a:rPr lang="en-US" sz="1200" i="1" dirty="0" err="1" smtClean="0"/>
              <a:t>STb</a:t>
            </a:r>
            <a:r>
              <a:rPr lang="en-US" sz="1200" i="1" dirty="0"/>
              <a:t>, LT</a:t>
            </a:r>
            <a:endParaRPr lang="ru-RU" sz="12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5182834" y="1494013"/>
            <a:ext cx="2123536" cy="745916"/>
          </a:xfrm>
          <a:prstGeom prst="rect">
            <a:avLst/>
          </a:prstGeom>
          <a:solidFill>
            <a:srgbClr val="ED5418"/>
          </a:solidFill>
        </p:spPr>
        <p:txBody>
          <a:bodyPr wrap="square" lIns="52902" tIns="26451" rIns="52902" bIns="26451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</a:rPr>
              <a:t>СИНДРОМ ДИАРЕИ 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</a:rPr>
              <a:t>НА ОТКОРМЕ </a:t>
            </a:r>
            <a:endParaRPr lang="ru-RU" b="1" dirty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</a:rPr>
              <a:t>микробиология + ПЦР)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28503" y="1487183"/>
            <a:ext cx="2338307" cy="976748"/>
          </a:xfrm>
          <a:prstGeom prst="rect">
            <a:avLst/>
          </a:prstGeom>
          <a:solidFill>
            <a:srgbClr val="ED5418"/>
          </a:solidFill>
        </p:spPr>
        <p:txBody>
          <a:bodyPr wrap="square" lIns="52902" tIns="26451" rIns="52902" bIns="26451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cs typeface="Arial" panose="020B0604020202020204" pitchFamily="34" charset="0"/>
              </a:rPr>
              <a:t>СИНДРОМ  ДИАРЕИ НА ПОДСОСЕ И </a:t>
            </a:r>
            <a:r>
              <a:rPr lang="ru-RU" b="1" dirty="0" smtClean="0">
                <a:solidFill>
                  <a:schemeClr val="bg1"/>
                </a:solidFill>
                <a:cs typeface="Arial" panose="020B0604020202020204" pitchFamily="34" charset="0"/>
              </a:rPr>
              <a:t>ДОРАЩИВАНИИ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(</a:t>
            </a:r>
            <a:r>
              <a:rPr lang="ru-RU" b="1" dirty="0">
                <a:solidFill>
                  <a:schemeClr val="bg1"/>
                </a:solidFill>
                <a:cs typeface="Arial" panose="020B0604020202020204" pitchFamily="34" charset="0"/>
              </a:rPr>
              <a:t>микробиология + ПЦР)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182834" y="2317866"/>
            <a:ext cx="2016224" cy="2638742"/>
          </a:xfrm>
          <a:prstGeom prst="rect">
            <a:avLst/>
          </a:prstGeom>
        </p:spPr>
        <p:txBody>
          <a:bodyPr wrap="square" lIns="52902" tIns="26451" rIns="52902" bIns="26451">
            <a:spAutoFit/>
          </a:bodyPr>
          <a:lstStyle/>
          <a:p>
            <a:pPr marL="165309" indent="-165309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200" dirty="0"/>
              <a:t>Выделение и идентификация чистой культуры</a:t>
            </a:r>
          </a:p>
          <a:p>
            <a:pPr marL="165309" indent="-165309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200" dirty="0"/>
              <a:t>Чувствительность к антибиотикам</a:t>
            </a:r>
          </a:p>
          <a:p>
            <a:pPr marL="165309" indent="-165309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200" i="1" dirty="0"/>
              <a:t>Clostridium</a:t>
            </a:r>
            <a:r>
              <a:rPr lang="ru-RU" sz="1200" i="1" dirty="0"/>
              <a:t> </a:t>
            </a:r>
            <a:r>
              <a:rPr lang="en-US" sz="1200" i="1" dirty="0"/>
              <a:t>perfringens </a:t>
            </a:r>
            <a:r>
              <a:rPr lang="en-US" sz="1200" dirty="0"/>
              <a:t>Alpha Toxin </a:t>
            </a:r>
            <a:endParaRPr lang="ru-RU" sz="1200" dirty="0"/>
          </a:p>
          <a:p>
            <a:pPr marL="165309" indent="-165309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200" i="1" dirty="0"/>
              <a:t>Clostridium perfringens </a:t>
            </a:r>
            <a:r>
              <a:rPr lang="en-US" sz="1200" dirty="0"/>
              <a:t>Beta Toxin</a:t>
            </a:r>
            <a:endParaRPr lang="ru-RU" sz="1200" dirty="0"/>
          </a:p>
          <a:p>
            <a:pPr marL="165309" indent="-165309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200" i="1" dirty="0"/>
              <a:t>Lawsonia </a:t>
            </a:r>
            <a:r>
              <a:rPr lang="en-US" sz="1200" i="1" dirty="0" err="1"/>
              <a:t>intracellularis</a:t>
            </a:r>
            <a:endParaRPr lang="en-US" sz="1200" i="1" dirty="0"/>
          </a:p>
          <a:p>
            <a:pPr marL="165309" indent="-165309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200" i="1" dirty="0"/>
              <a:t>Salmonella </a:t>
            </a:r>
            <a:r>
              <a:rPr lang="en-US" sz="1200" i="1" dirty="0" err="1"/>
              <a:t>enterica</a:t>
            </a:r>
            <a:endParaRPr lang="en-US" sz="1200" i="1" dirty="0"/>
          </a:p>
          <a:p>
            <a:pPr marL="165309" indent="-165309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200" i="1" dirty="0"/>
              <a:t>Porcine epidemic diarrhea virus (PEDV)</a:t>
            </a:r>
            <a:endParaRPr lang="ru-RU" sz="1200" i="1" dirty="0"/>
          </a:p>
          <a:p>
            <a:pPr marL="165309" indent="-165309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200" i="1" dirty="0"/>
              <a:t>Brachyspira </a:t>
            </a:r>
            <a:r>
              <a:rPr lang="en-US" sz="1200" i="1" dirty="0" err="1"/>
              <a:t>spp</a:t>
            </a:r>
            <a:r>
              <a:rPr lang="ru-RU" sz="1200" i="1" dirty="0"/>
              <a:t>.</a:t>
            </a:r>
            <a:endParaRPr lang="en-US" sz="1200" i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28503" y="2510127"/>
            <a:ext cx="2520069" cy="2269410"/>
          </a:xfrm>
          <a:prstGeom prst="rect">
            <a:avLst/>
          </a:prstGeom>
        </p:spPr>
        <p:txBody>
          <a:bodyPr wrap="square" lIns="52902" tIns="26451" rIns="52902" bIns="26451">
            <a:spAutoFit/>
          </a:bodyPr>
          <a:lstStyle/>
          <a:p>
            <a:pPr marL="165309" indent="-165309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200" dirty="0"/>
              <a:t>Выделение и идентификация чистой культуры</a:t>
            </a:r>
          </a:p>
          <a:p>
            <a:pPr marL="165309" indent="-165309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200" dirty="0"/>
              <a:t>Чувствительность к антибиотикам</a:t>
            </a:r>
          </a:p>
          <a:p>
            <a:pPr marL="165309" indent="-165309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200" dirty="0"/>
              <a:t>Rotavirus A</a:t>
            </a:r>
            <a:endParaRPr lang="ru-RU" sz="1200" dirty="0"/>
          </a:p>
          <a:p>
            <a:pPr marL="165309" indent="-165309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200" dirty="0"/>
              <a:t>Rotavirus</a:t>
            </a:r>
            <a:r>
              <a:rPr lang="ru-RU" sz="1200" dirty="0"/>
              <a:t> С</a:t>
            </a:r>
          </a:p>
          <a:p>
            <a:pPr marL="165309" indent="-165309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200" i="1" dirty="0"/>
              <a:t>Clostridium</a:t>
            </a:r>
            <a:r>
              <a:rPr lang="ru-RU" sz="1200" i="1" dirty="0"/>
              <a:t> </a:t>
            </a:r>
            <a:r>
              <a:rPr lang="en-US" sz="1200" i="1" dirty="0"/>
              <a:t>perfringens </a:t>
            </a:r>
            <a:r>
              <a:rPr lang="en-US" sz="1200" dirty="0"/>
              <a:t>Alpha Toxin </a:t>
            </a:r>
            <a:endParaRPr lang="ru-RU" sz="1200" dirty="0"/>
          </a:p>
          <a:p>
            <a:pPr marL="165309" indent="-165309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200" i="1" dirty="0"/>
              <a:t>Clostridium perfringens </a:t>
            </a:r>
            <a:r>
              <a:rPr lang="en-US" sz="1200" dirty="0"/>
              <a:t>Beta Toxin</a:t>
            </a:r>
            <a:endParaRPr lang="ru-RU" sz="1200" dirty="0"/>
          </a:p>
          <a:p>
            <a:pPr marL="165309" indent="-165309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200" i="1" dirty="0"/>
              <a:t>Clostridium </a:t>
            </a:r>
            <a:r>
              <a:rPr lang="en-US" sz="1200" i="1" dirty="0" err="1"/>
              <a:t>difficile</a:t>
            </a:r>
            <a:r>
              <a:rPr lang="ru-RU" sz="1200" dirty="0"/>
              <a:t> А и </a:t>
            </a:r>
            <a:r>
              <a:rPr lang="en-US" sz="1200" dirty="0"/>
              <a:t>B</a:t>
            </a:r>
          </a:p>
          <a:p>
            <a:pPr marL="165309" indent="-165309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200" i="1" dirty="0"/>
              <a:t>Escherichia</a:t>
            </a:r>
            <a:r>
              <a:rPr lang="ru-RU" sz="1200" i="1" dirty="0"/>
              <a:t> </a:t>
            </a:r>
            <a:r>
              <a:rPr lang="en-US" sz="1200" i="1" dirty="0"/>
              <a:t>coli</a:t>
            </a:r>
            <a:r>
              <a:rPr lang="ru-RU" sz="1200" i="1" dirty="0"/>
              <a:t>,</a:t>
            </a:r>
            <a:r>
              <a:rPr lang="ru-RU" sz="1200" dirty="0"/>
              <a:t> факторы вирулентности</a:t>
            </a:r>
          </a:p>
          <a:p>
            <a:pPr marL="165309" indent="-165309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200" i="1" dirty="0"/>
              <a:t>Porcine epidemic diarrhea virus (PEDV)</a:t>
            </a:r>
            <a:endParaRPr lang="ru-RU" sz="12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293895" y="3078749"/>
            <a:ext cx="2064926" cy="745916"/>
          </a:xfrm>
          <a:prstGeom prst="rect">
            <a:avLst/>
          </a:prstGeom>
          <a:solidFill>
            <a:srgbClr val="ED5418"/>
          </a:solidFill>
        </p:spPr>
        <p:txBody>
          <a:bodyPr wrap="square" lIns="52902" tIns="26451" rIns="52902" bIns="26451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cs typeface="Arial" panose="020B0604020202020204" pitchFamily="34" charset="0"/>
              </a:rPr>
              <a:t>КОЛИБАКТЕРИОЗ, 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cs typeface="Arial" panose="020B0604020202020204" pitchFamily="34" charset="0"/>
              </a:rPr>
              <a:t>ПОРОСЯТА-ОТЪЁМЫШИ (ПЦР)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3895" y="3897395"/>
            <a:ext cx="2064926" cy="638194"/>
          </a:xfrm>
          <a:prstGeom prst="rect">
            <a:avLst/>
          </a:prstGeom>
          <a:noFill/>
        </p:spPr>
        <p:txBody>
          <a:bodyPr wrap="square" lIns="52902" tIns="26451" rIns="52902" bIns="26451" rtlCol="0">
            <a:spAutoFit/>
          </a:bodyPr>
          <a:lstStyle/>
          <a:p>
            <a:pPr marL="165309" indent="-165309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200" b="1" i="1" dirty="0"/>
              <a:t>Escherichia</a:t>
            </a:r>
            <a:r>
              <a:rPr lang="ru-RU" sz="1200" b="1" i="1" dirty="0"/>
              <a:t> </a:t>
            </a:r>
            <a:r>
              <a:rPr lang="en-US" sz="1200" b="1" i="1" dirty="0"/>
              <a:t>coli</a:t>
            </a:r>
            <a:r>
              <a:rPr lang="en-US" sz="1200" b="1" dirty="0" smtClean="0"/>
              <a:t>,</a:t>
            </a:r>
            <a:endParaRPr lang="ru-RU" sz="1200" b="1" dirty="0" smtClean="0"/>
          </a:p>
          <a:p>
            <a:pPr>
              <a:buClr>
                <a:srgbClr val="FF6600"/>
              </a:buClr>
            </a:pPr>
            <a:r>
              <a:rPr lang="ru-RU" sz="1200" b="1" dirty="0" smtClean="0"/>
              <a:t>факторы </a:t>
            </a:r>
            <a:r>
              <a:rPr lang="ru-RU" sz="1200" b="1" dirty="0"/>
              <a:t>вирулентности</a:t>
            </a:r>
          </a:p>
          <a:p>
            <a:pPr>
              <a:buClr>
                <a:srgbClr val="FF6600"/>
              </a:buClr>
            </a:pPr>
            <a:r>
              <a:rPr lang="en-US" sz="1200" i="1" dirty="0"/>
              <a:t>F4,</a:t>
            </a:r>
            <a:r>
              <a:rPr lang="ru-RU" sz="1200" i="1" dirty="0"/>
              <a:t> </a:t>
            </a:r>
            <a:r>
              <a:rPr lang="en-US" sz="1200" i="1" dirty="0"/>
              <a:t>F18, </a:t>
            </a:r>
            <a:r>
              <a:rPr lang="en-US" sz="1200" i="1" dirty="0" err="1"/>
              <a:t>STa</a:t>
            </a:r>
            <a:r>
              <a:rPr lang="en-US" sz="1200" i="1" dirty="0"/>
              <a:t>, </a:t>
            </a:r>
            <a:r>
              <a:rPr lang="en-US" sz="1200" i="1" dirty="0" err="1"/>
              <a:t>STb</a:t>
            </a:r>
            <a:r>
              <a:rPr lang="en-US" sz="1200" i="1" dirty="0"/>
              <a:t>, LT</a:t>
            </a:r>
            <a:r>
              <a:rPr lang="ru-RU" sz="1200" i="1" dirty="0"/>
              <a:t>, </a:t>
            </a:r>
            <a:r>
              <a:rPr lang="en-US" sz="1400" i="1" dirty="0"/>
              <a:t>STX2e</a:t>
            </a:r>
            <a:endParaRPr lang="ru-RU" sz="1400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0" y="4959399"/>
            <a:ext cx="7561263" cy="307777"/>
          </a:xfrm>
          <a:prstGeom prst="rect">
            <a:avLst/>
          </a:prstGeom>
          <a:solidFill>
            <a:srgbClr val="ED5418"/>
          </a:solidFill>
        </p:spPr>
        <p:txBody>
          <a:bodyPr wrap="square" rtlCol="0">
            <a:spAutoFit/>
          </a:bodyPr>
          <a:lstStyle/>
          <a:p>
            <a:endParaRPr lang="ru-RU" sz="1400" b="1" dirty="0">
              <a:solidFill>
                <a:schemeClr val="bg1"/>
              </a:solidFill>
            </a:endParaRP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3322275"/>
              </p:ext>
            </p:extLst>
          </p:nvPr>
        </p:nvGraphicFramePr>
        <p:xfrm>
          <a:off x="379059" y="225640"/>
          <a:ext cx="1920081" cy="951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2" name="CorelDRAW" r:id="rId3" imgW="1694419" imgH="839763" progId="CorelDraw.Graphic.18">
                  <p:embed/>
                </p:oleObj>
              </mc:Choice>
              <mc:Fallback>
                <p:oleObj name="CorelDRAW" r:id="rId3" imgW="1694419" imgH="839763" progId="CorelDraw.Graphic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9059" y="225640"/>
                        <a:ext cx="1920081" cy="951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9478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266" y="3467931"/>
            <a:ext cx="1499871" cy="148190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627" y="2130440"/>
            <a:ext cx="1512335" cy="14650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60551" y="213869"/>
            <a:ext cx="3828966" cy="330418"/>
          </a:xfrm>
          <a:prstGeom prst="rect">
            <a:avLst/>
          </a:prstGeom>
          <a:solidFill>
            <a:srgbClr val="09679E"/>
          </a:solidFill>
        </p:spPr>
        <p:txBody>
          <a:bodyPr wrap="square" lIns="52902" tIns="26451" rIns="52902" bIns="26451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bg1"/>
                </a:solidFill>
                <a:cs typeface="Arial" panose="020B0604020202020204" pitchFamily="34" charset="0"/>
              </a:rPr>
              <a:t>РЕПРОДУКТИВНЫЙ СИНДРОМ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60551" y="652404"/>
            <a:ext cx="185277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cs typeface="Times New Roman" panose="02020603050405020304" pitchFamily="18" charset="0"/>
              </a:rPr>
              <a:t>Отбор проб: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cs typeface="Times New Roman" panose="02020603050405020304" pitchFamily="18" charset="0"/>
              </a:rPr>
              <a:t>Плод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cs typeface="Times New Roman" panose="02020603050405020304" pitchFamily="18" charset="0"/>
              </a:rPr>
              <a:t>Плацента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400" dirty="0" err="1" smtClean="0">
                <a:cs typeface="Times New Roman" panose="02020603050405020304" pitchFamily="18" charset="0"/>
              </a:rPr>
              <a:t>Эндоцервикальные</a:t>
            </a:r>
            <a:r>
              <a:rPr lang="ru-RU" sz="1400" dirty="0" smtClean="0">
                <a:cs typeface="Times New Roman" panose="02020603050405020304" pitchFamily="18" charset="0"/>
              </a:rPr>
              <a:t>/вагинальные </a:t>
            </a:r>
            <a:r>
              <a:rPr lang="ru-RU" sz="1400" dirty="0">
                <a:cs typeface="Times New Roman" panose="02020603050405020304" pitchFamily="18" charset="0"/>
              </a:rPr>
              <a:t>мазки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121" y="689003"/>
            <a:ext cx="1932396" cy="12787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418045" y="2112510"/>
            <a:ext cx="2124576" cy="515083"/>
          </a:xfrm>
          <a:prstGeom prst="rect">
            <a:avLst/>
          </a:prstGeom>
          <a:solidFill>
            <a:srgbClr val="ED5418"/>
          </a:solidFill>
        </p:spPr>
        <p:txBody>
          <a:bodyPr wrap="square" lIns="52902" tIns="26451" rIns="52902" bIns="26451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cs typeface="Arial" panose="020B0604020202020204" pitchFamily="34" charset="0"/>
              </a:rPr>
              <a:t>ДИАГНОСТИЧЕСКАЯ ПАНЕЛЬ 1 (ПЦР)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49438" y="2719702"/>
            <a:ext cx="1927598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/>
              <a:t>Pathogenic</a:t>
            </a:r>
            <a:r>
              <a:rPr lang="ru-RU" sz="1400" i="1" dirty="0"/>
              <a:t> </a:t>
            </a:r>
            <a:r>
              <a:rPr lang="en-US" sz="1400" i="1" dirty="0"/>
              <a:t>Leptospira</a:t>
            </a:r>
            <a:endParaRPr lang="ru-RU" sz="1400" i="1" dirty="0"/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/>
              <a:t>Chlamydia</a:t>
            </a:r>
            <a:r>
              <a:rPr lang="ru-RU" sz="1400" i="1" dirty="0"/>
              <a:t> </a:t>
            </a:r>
            <a:r>
              <a:rPr lang="en-US" sz="1400" i="1" dirty="0" err="1"/>
              <a:t>abortus</a:t>
            </a:r>
            <a:endParaRPr lang="en-US" sz="1400" i="1" dirty="0"/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 err="1"/>
              <a:t>Brucella</a:t>
            </a:r>
            <a:r>
              <a:rPr lang="en-US" sz="1400" i="1" dirty="0"/>
              <a:t> spp.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83611" y="2112510"/>
            <a:ext cx="2124576" cy="515083"/>
          </a:xfrm>
          <a:prstGeom prst="rect">
            <a:avLst/>
          </a:prstGeom>
          <a:solidFill>
            <a:srgbClr val="ED5418"/>
          </a:solidFill>
        </p:spPr>
        <p:txBody>
          <a:bodyPr wrap="square" lIns="52902" tIns="26451" rIns="52902" bIns="26451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cs typeface="Arial" panose="020B0604020202020204" pitchFamily="34" charset="0"/>
              </a:rPr>
              <a:t>ДИАГНОСТИЧЕСКАЯ ПАНЕЛЬ 2 (ПЦР)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482289" y="2720556"/>
            <a:ext cx="212721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dirty="0" smtClean="0"/>
              <a:t>PRSS</a:t>
            </a:r>
            <a:r>
              <a:rPr lang="en-US" sz="1400" dirty="0"/>
              <a:t>,</a:t>
            </a:r>
            <a:r>
              <a:rPr lang="ru-RU" sz="1400" dirty="0"/>
              <a:t> </a:t>
            </a:r>
            <a:r>
              <a:rPr lang="en-US" sz="1400" dirty="0"/>
              <a:t>european</a:t>
            </a:r>
            <a:endParaRPr lang="ru-RU" sz="1400" dirty="0"/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P</a:t>
            </a:r>
            <a:r>
              <a:rPr lang="en-US" sz="1400" dirty="0" smtClean="0"/>
              <a:t>RSS</a:t>
            </a:r>
            <a:r>
              <a:rPr lang="en-US" sz="1400" dirty="0"/>
              <a:t>, american</a:t>
            </a:r>
            <a:endParaRPr lang="ru-RU" sz="1400" dirty="0"/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PCV</a:t>
            </a:r>
            <a:r>
              <a:rPr lang="ru-RU" sz="1400" dirty="0"/>
              <a:t>-2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Porcine Parvovirus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/>
              <a:t>Pathogenic  Leptospira</a:t>
            </a:r>
            <a:endParaRPr lang="ru-RU" sz="1400" i="1" dirty="0"/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400" i="1" dirty="0" err="1"/>
              <a:t>Chlamydiaceae</a:t>
            </a:r>
            <a:r>
              <a:rPr lang="ru-RU" sz="1400" i="1" dirty="0"/>
              <a:t> </a:t>
            </a:r>
            <a:r>
              <a:rPr lang="ru-RU" sz="1400" i="1" dirty="0" err="1"/>
              <a:t>spp</a:t>
            </a:r>
            <a:r>
              <a:rPr lang="ru-RU" sz="1400" i="1" dirty="0"/>
              <a:t>. 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400" i="1" dirty="0" err="1"/>
              <a:t>Brucella</a:t>
            </a:r>
            <a:r>
              <a:rPr lang="ru-RU" sz="1400" i="1" dirty="0"/>
              <a:t> </a:t>
            </a:r>
            <a:r>
              <a:rPr lang="ru-RU" sz="1400" i="1" dirty="0" err="1"/>
              <a:t>spp</a:t>
            </a:r>
            <a:r>
              <a:rPr lang="ru-RU" sz="1400" i="1" dirty="0"/>
              <a:t>.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45" y="3630759"/>
            <a:ext cx="1926051" cy="1156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0" y="4959399"/>
            <a:ext cx="7561263" cy="307777"/>
          </a:xfrm>
          <a:prstGeom prst="rect">
            <a:avLst/>
          </a:prstGeom>
          <a:solidFill>
            <a:srgbClr val="ED5418"/>
          </a:solidFill>
        </p:spPr>
        <p:txBody>
          <a:bodyPr wrap="square" rtlCol="0">
            <a:spAutoFit/>
          </a:bodyPr>
          <a:lstStyle/>
          <a:p>
            <a:endParaRPr lang="ru-RU" sz="1400" b="1" dirty="0">
              <a:solidFill>
                <a:schemeClr val="bg1"/>
              </a:solidFill>
            </a:endParaRP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3322275"/>
              </p:ext>
            </p:extLst>
          </p:nvPr>
        </p:nvGraphicFramePr>
        <p:xfrm>
          <a:off x="379059" y="225640"/>
          <a:ext cx="1920081" cy="951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2" name="CorelDRAW" r:id="rId7" imgW="1694419" imgH="839763" progId="CorelDraw.Graphic.18">
                  <p:embed/>
                </p:oleObj>
              </mc:Choice>
              <mc:Fallback>
                <p:oleObj name="CorelDRAW" r:id="rId7" imgW="1694419" imgH="839763" progId="CorelDraw.Graphic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9059" y="225640"/>
                        <a:ext cx="1920081" cy="951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695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91901" y="213869"/>
            <a:ext cx="3987649" cy="330418"/>
          </a:xfrm>
          <a:prstGeom prst="rect">
            <a:avLst/>
          </a:prstGeom>
          <a:solidFill>
            <a:srgbClr val="09679E"/>
          </a:solidFill>
        </p:spPr>
        <p:txBody>
          <a:bodyPr wrap="square" lIns="52902" tIns="26451" rIns="52902" bIns="26451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bg1"/>
                </a:solidFill>
                <a:cs typeface="Arial" panose="020B0604020202020204" pitchFamily="34" charset="0"/>
              </a:rPr>
              <a:t>РЕСПИРАТОРНЫЙ СИНДРОМ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961029" y="635235"/>
            <a:ext cx="19633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Отбор проб: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400" dirty="0" smtClean="0"/>
              <a:t>Лёгкое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400" dirty="0" smtClean="0"/>
              <a:t>Мазки с ротовой и носовой полости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400" dirty="0" smtClean="0"/>
              <a:t>Бронхоальвеолярный </a:t>
            </a:r>
            <a:r>
              <a:rPr lang="ru-RU" sz="1400" dirty="0" err="1" smtClean="0"/>
              <a:t>лаваж</a:t>
            </a:r>
            <a:endParaRPr lang="ru-R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449325" y="1464768"/>
            <a:ext cx="1976458" cy="515083"/>
          </a:xfrm>
          <a:prstGeom prst="rect">
            <a:avLst/>
          </a:prstGeom>
          <a:solidFill>
            <a:srgbClr val="ED5418"/>
          </a:solidFill>
        </p:spPr>
        <p:txBody>
          <a:bodyPr wrap="square" lIns="52902" tIns="26451" rIns="52902" bIns="26451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cs typeface="Arial" panose="020B0604020202020204" pitchFamily="34" charset="0"/>
              </a:rPr>
              <a:t>ДИАГНОСТИЧЕСКАЯ ПАНЕЛЬ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1</a:t>
            </a:r>
            <a:r>
              <a:rPr lang="ru-RU" b="1" dirty="0">
                <a:solidFill>
                  <a:schemeClr val="bg1"/>
                </a:solidFill>
                <a:cs typeface="Arial" panose="020B0604020202020204" pitchFamily="34" charset="0"/>
              </a:rPr>
              <a:t> (ПЦР)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49324" y="2147274"/>
            <a:ext cx="195662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P</a:t>
            </a:r>
            <a:r>
              <a:rPr lang="en-US" sz="1400" dirty="0" smtClean="0"/>
              <a:t>RSS</a:t>
            </a:r>
            <a:r>
              <a:rPr lang="en-US" sz="1400" dirty="0"/>
              <a:t>,</a:t>
            </a:r>
            <a:r>
              <a:rPr lang="ru-RU" sz="1400" dirty="0"/>
              <a:t> </a:t>
            </a:r>
            <a:r>
              <a:rPr lang="en-US" sz="1400" dirty="0"/>
              <a:t>european</a:t>
            </a:r>
            <a:endParaRPr lang="ru-RU" sz="1400" dirty="0"/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P</a:t>
            </a:r>
            <a:r>
              <a:rPr lang="en-US" sz="1400" dirty="0" smtClean="0"/>
              <a:t>RSS</a:t>
            </a:r>
            <a:r>
              <a:rPr lang="en-US" sz="1400" dirty="0"/>
              <a:t>, american</a:t>
            </a:r>
            <a:endParaRPr lang="ru-RU" sz="1400" dirty="0"/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Influenza A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/>
              <a:t>Mycoplasma</a:t>
            </a:r>
            <a:r>
              <a:rPr lang="en-US" sz="1400" dirty="0"/>
              <a:t> </a:t>
            </a:r>
            <a:r>
              <a:rPr lang="en-US" sz="1400" i="1" dirty="0"/>
              <a:t>hyopneumoniae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300047" y="1967991"/>
            <a:ext cx="3310222" cy="515083"/>
          </a:xfrm>
          <a:prstGeom prst="rect">
            <a:avLst/>
          </a:prstGeom>
          <a:solidFill>
            <a:srgbClr val="ED5418"/>
          </a:solidFill>
        </p:spPr>
        <p:txBody>
          <a:bodyPr wrap="square" lIns="52902" tIns="26451" rIns="52902" bIns="26451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cs typeface="Arial" panose="020B0604020202020204" pitchFamily="34" charset="0"/>
              </a:rPr>
              <a:t>ДИАГНОСТИЧЕСКАЯ ПАНЕЛЬ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  <a:r>
              <a:rPr lang="ru-RU" b="1" dirty="0">
                <a:solidFill>
                  <a:schemeClr val="bg1"/>
                </a:solidFill>
                <a:cs typeface="Arial" panose="020B0604020202020204" pitchFamily="34" charset="0"/>
              </a:rPr>
              <a:t> (микробиология+ПЦР)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300047" y="2497186"/>
            <a:ext cx="1862398" cy="2462213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400" dirty="0"/>
              <a:t>Выделение и идентификация чистой культуры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400" dirty="0"/>
              <a:t>Чувствительность к антибиотикам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dirty="0" smtClean="0"/>
              <a:t>PRSS</a:t>
            </a:r>
            <a:r>
              <a:rPr lang="en-US" sz="1400" dirty="0"/>
              <a:t>,</a:t>
            </a:r>
            <a:r>
              <a:rPr lang="ru-RU" sz="1400" dirty="0"/>
              <a:t> </a:t>
            </a:r>
            <a:r>
              <a:rPr lang="en-US" sz="1400" dirty="0"/>
              <a:t>european</a:t>
            </a:r>
            <a:endParaRPr lang="ru-RU" sz="1400" dirty="0"/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P</a:t>
            </a:r>
            <a:r>
              <a:rPr lang="en-US" sz="1400" dirty="0" smtClean="0"/>
              <a:t>RSS</a:t>
            </a:r>
            <a:r>
              <a:rPr lang="en-US" sz="1400" dirty="0"/>
              <a:t>, american</a:t>
            </a:r>
            <a:endParaRPr lang="ru-RU" sz="1400" dirty="0"/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Influenza A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PCV</a:t>
            </a:r>
            <a:r>
              <a:rPr lang="ru-RU" sz="1400" dirty="0"/>
              <a:t>-2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/>
              <a:t>Mycoplasma</a:t>
            </a:r>
            <a:r>
              <a:rPr lang="en-US" sz="1400" dirty="0"/>
              <a:t> </a:t>
            </a:r>
            <a:r>
              <a:rPr lang="en-US" sz="1400" i="1" dirty="0"/>
              <a:t>hyopneumoniae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449325" y="3424507"/>
            <a:ext cx="1979636" cy="515083"/>
          </a:xfrm>
          <a:prstGeom prst="rect">
            <a:avLst/>
          </a:prstGeom>
          <a:solidFill>
            <a:srgbClr val="ED5418"/>
          </a:solidFill>
        </p:spPr>
        <p:txBody>
          <a:bodyPr wrap="square" lIns="52902" tIns="26451" rIns="52902" bIns="26451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cs typeface="Arial" panose="020B0604020202020204" pitchFamily="34" charset="0"/>
              </a:rPr>
              <a:t>АТРОФИЧЕСКИЙ РИНИТ (ПЦР)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49325" y="4089510"/>
            <a:ext cx="195662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/>
              <a:t>Bordetella bronchiseptica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/>
              <a:t>Pasteurella multocida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092081" y="2511466"/>
            <a:ext cx="1882899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>
                <a:solidFill>
                  <a:prstClr val="black"/>
                </a:solidFill>
              </a:rPr>
              <a:t>Mycoplasma </a:t>
            </a:r>
            <a:r>
              <a:rPr lang="en-US" sz="1400" i="1" dirty="0" err="1">
                <a:solidFill>
                  <a:prstClr val="black"/>
                </a:solidFill>
              </a:rPr>
              <a:t>hyorhinis</a:t>
            </a:r>
            <a:endParaRPr lang="en-US" sz="1400" i="1" dirty="0">
              <a:solidFill>
                <a:prstClr val="black"/>
              </a:solidFill>
            </a:endParaRP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>
                <a:solidFill>
                  <a:prstClr val="black"/>
                </a:solidFill>
              </a:rPr>
              <a:t>Actinobacillus pleuropneumoniae</a:t>
            </a:r>
            <a:endParaRPr lang="en-US" sz="1400" dirty="0">
              <a:solidFill>
                <a:prstClr val="black"/>
              </a:solidFill>
            </a:endParaRP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>
                <a:solidFill>
                  <a:prstClr val="black"/>
                </a:solidFill>
              </a:rPr>
              <a:t>Haemophilus parasuis</a:t>
            </a:r>
            <a:endParaRPr lang="en-US" sz="1400" dirty="0">
              <a:solidFill>
                <a:prstClr val="black"/>
              </a:solidFill>
            </a:endParaRP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>
                <a:solidFill>
                  <a:prstClr val="black"/>
                </a:solidFill>
              </a:rPr>
              <a:t>Streptococcus suis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>
                <a:solidFill>
                  <a:prstClr val="black"/>
                </a:solidFill>
              </a:rPr>
              <a:t>Pasteurella multocida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>
                <a:solidFill>
                  <a:prstClr val="black"/>
                </a:solidFill>
              </a:rPr>
              <a:t>Bordetella bronchiseptica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>
                <a:solidFill>
                  <a:prstClr val="black"/>
                </a:solidFill>
              </a:rPr>
              <a:t>Actinobacillus suis</a:t>
            </a:r>
            <a:endParaRPr lang="ru-RU" sz="1400" i="1" dirty="0">
              <a:solidFill>
                <a:prstClr val="black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305" y="621102"/>
            <a:ext cx="1707245" cy="128043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0" y="4959399"/>
            <a:ext cx="7561263" cy="307777"/>
          </a:xfrm>
          <a:prstGeom prst="rect">
            <a:avLst/>
          </a:prstGeom>
          <a:solidFill>
            <a:srgbClr val="ED5418"/>
          </a:solidFill>
        </p:spPr>
        <p:txBody>
          <a:bodyPr wrap="square" rtlCol="0">
            <a:spAutoFit/>
          </a:bodyPr>
          <a:lstStyle/>
          <a:p>
            <a:endParaRPr lang="ru-RU" sz="1400" b="1" dirty="0">
              <a:solidFill>
                <a:schemeClr val="bg1"/>
              </a:solidFill>
            </a:endParaRPr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3322275"/>
              </p:ext>
            </p:extLst>
          </p:nvPr>
        </p:nvGraphicFramePr>
        <p:xfrm>
          <a:off x="379059" y="225640"/>
          <a:ext cx="1920081" cy="951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6" name="CorelDRAW" r:id="rId4" imgW="1694419" imgH="839763" progId="CorelDraw.Graphic.18">
                  <p:embed/>
                </p:oleObj>
              </mc:Choice>
              <mc:Fallback>
                <p:oleObj name="CorelDRAW" r:id="rId4" imgW="1694419" imgH="839763" progId="CorelDraw.Graphic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9059" y="225640"/>
                        <a:ext cx="1920081" cy="951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392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8011" y="1260177"/>
            <a:ext cx="3003233" cy="607416"/>
          </a:xfrm>
          <a:prstGeom prst="rect">
            <a:avLst/>
          </a:prstGeom>
          <a:solidFill>
            <a:srgbClr val="09679E"/>
          </a:solidFill>
        </p:spPr>
        <p:txBody>
          <a:bodyPr wrap="square" lIns="52902" tIns="26451" rIns="52902" bIns="26451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bg1"/>
                </a:solidFill>
                <a:cs typeface="Arial" panose="020B0604020202020204" pitchFamily="34" charset="0"/>
              </a:rPr>
              <a:t>ЗАБОЛЕВАНИЯ НЕРВНОЙ СИСТЕМЫ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0582" y="2812244"/>
            <a:ext cx="3000662" cy="515083"/>
          </a:xfrm>
          <a:prstGeom prst="rect">
            <a:avLst/>
          </a:prstGeom>
          <a:solidFill>
            <a:srgbClr val="ED5418"/>
          </a:solidFill>
        </p:spPr>
        <p:txBody>
          <a:bodyPr wrap="square" lIns="52902" tIns="26451" rIns="52902" bIns="26451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cs typeface="Arial" panose="020B0604020202020204" pitchFamily="34" charset="0"/>
              </a:rPr>
              <a:t>ДИАГНОСТИЧЕСКАЯ </a:t>
            </a:r>
            <a:r>
              <a:rPr lang="ru-RU" b="1" dirty="0" smtClean="0">
                <a:solidFill>
                  <a:schemeClr val="bg1"/>
                </a:solidFill>
                <a:cs typeface="Arial" panose="020B0604020202020204" pitchFamily="34" charset="0"/>
              </a:rPr>
              <a:t>ПАНЕЛЬ (микробиология+ ПЦР) </a:t>
            </a:r>
            <a:endParaRPr lang="ru-RU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0582" y="3400445"/>
            <a:ext cx="300066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4085" indent="-204085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400" dirty="0"/>
              <a:t>Выделение и идентификация чистой культуры</a:t>
            </a:r>
          </a:p>
          <a:p>
            <a:pPr marL="204085" indent="-204085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400" dirty="0"/>
              <a:t>Чувствительность к антибиотикам </a:t>
            </a:r>
          </a:p>
          <a:p>
            <a:pPr marL="204085" indent="-204085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/>
              <a:t>Escherichia </a:t>
            </a:r>
            <a:r>
              <a:rPr lang="ru-RU" sz="1400" i="1" dirty="0" err="1"/>
              <a:t>сoli</a:t>
            </a:r>
            <a:r>
              <a:rPr lang="ru-RU" sz="1400" i="1" dirty="0"/>
              <a:t> </a:t>
            </a:r>
            <a:r>
              <a:rPr lang="ru-RU" sz="1400" dirty="0"/>
              <a:t>и факторы вирулентности (</a:t>
            </a:r>
            <a:r>
              <a:rPr lang="en-US" sz="1400" i="1" dirty="0"/>
              <a:t>F</a:t>
            </a:r>
            <a:r>
              <a:rPr lang="ru-RU" sz="1400" i="1" dirty="0"/>
              <a:t>18, </a:t>
            </a:r>
            <a:r>
              <a:rPr lang="en-US" sz="1400" i="1" dirty="0"/>
              <a:t>ST</a:t>
            </a:r>
            <a:r>
              <a:rPr lang="ru-RU" sz="1400" i="1" dirty="0"/>
              <a:t>x2e</a:t>
            </a:r>
            <a:r>
              <a:rPr lang="ru-RU" sz="1400" dirty="0"/>
              <a:t>)</a:t>
            </a:r>
          </a:p>
          <a:p>
            <a:pPr marL="204085" indent="-204085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/>
              <a:t>H</a:t>
            </a:r>
            <a:r>
              <a:rPr lang="ru-RU" sz="1400" i="1" dirty="0" err="1"/>
              <a:t>aemophilus</a:t>
            </a:r>
            <a:r>
              <a:rPr lang="ru-RU" sz="1400" i="1" dirty="0"/>
              <a:t> parasuis</a:t>
            </a:r>
            <a:endParaRPr lang="ru-RU" sz="1400" dirty="0"/>
          </a:p>
          <a:p>
            <a:pPr marL="204085" indent="-204085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400" i="1" dirty="0"/>
              <a:t>Streptococcus  </a:t>
            </a:r>
            <a:r>
              <a:rPr lang="ru-RU" sz="1400" i="1" dirty="0" err="1"/>
              <a:t>suis</a:t>
            </a:r>
            <a:endParaRPr lang="ru-RU" sz="1400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3416461" y="223343"/>
            <a:ext cx="3456384" cy="330418"/>
          </a:xfrm>
          <a:prstGeom prst="rect">
            <a:avLst/>
          </a:prstGeom>
          <a:solidFill>
            <a:srgbClr val="09679E"/>
          </a:solidFill>
        </p:spPr>
        <p:txBody>
          <a:bodyPr wrap="square" lIns="52902" tIns="26451" rIns="52902" bIns="26451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bg1"/>
                </a:solidFill>
                <a:cs typeface="Arial" panose="020B0604020202020204" pitchFamily="34" charset="0"/>
              </a:rPr>
              <a:t>ЗАБОЛЕВАНИЯ СУСТАВОВ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635418" y="2858386"/>
            <a:ext cx="30243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4085" indent="-204085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400" dirty="0"/>
              <a:t>Выделение и идентификация чистой культуры</a:t>
            </a:r>
          </a:p>
          <a:p>
            <a:pPr marL="204085" indent="-204085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400" dirty="0"/>
              <a:t>Чувствительность к антибиотикам </a:t>
            </a:r>
          </a:p>
          <a:p>
            <a:pPr marL="204085" indent="-204085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/>
              <a:t>Mycoplasma hyorhinis</a:t>
            </a:r>
          </a:p>
          <a:p>
            <a:pPr marL="204085" indent="-204085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/>
              <a:t>Haemophilus parasuis</a:t>
            </a:r>
            <a:endParaRPr lang="en-US" sz="1400" dirty="0"/>
          </a:p>
          <a:p>
            <a:pPr marL="204085" indent="-204085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/>
              <a:t>Streptococcus suis</a:t>
            </a:r>
          </a:p>
          <a:p>
            <a:pPr marL="204085" indent="-204085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/>
              <a:t>Actinobacillus suis</a:t>
            </a:r>
          </a:p>
          <a:p>
            <a:pPr marL="204085" indent="-204085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/>
              <a:t>Erysipelothrix </a:t>
            </a:r>
            <a:r>
              <a:rPr lang="en-US" sz="1400" i="1" dirty="0" err="1"/>
              <a:t>rhusiopathiae</a:t>
            </a:r>
            <a:endParaRPr lang="ru-RU" sz="1400" i="1" dirty="0"/>
          </a:p>
          <a:p>
            <a:pPr marL="204085" indent="-204085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/>
              <a:t>Mycoplasma</a:t>
            </a:r>
            <a:r>
              <a:rPr lang="ru-RU" sz="1400" i="1" dirty="0"/>
              <a:t>  </a:t>
            </a:r>
            <a:r>
              <a:rPr lang="en-US" sz="1400" i="1" dirty="0" err="1"/>
              <a:t>hyosynoviae</a:t>
            </a:r>
            <a:endParaRPr lang="en-US" sz="1400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0582" y="1880682"/>
            <a:ext cx="30006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Отбор проб:</a:t>
            </a:r>
          </a:p>
          <a:p>
            <a:pPr marL="165309" indent="-165309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400" dirty="0"/>
              <a:t>Головной мозг</a:t>
            </a:r>
          </a:p>
          <a:p>
            <a:pPr marL="165309" indent="-165309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400" dirty="0"/>
              <a:t>Желудочно-кишечный тракт (</a:t>
            </a:r>
            <a:r>
              <a:rPr lang="ru-RU" sz="1400" dirty="0" smtClean="0"/>
              <a:t>кишечник)</a:t>
            </a:r>
            <a:r>
              <a:rPr lang="ru-RU" sz="1400" dirty="0" smtClean="0">
                <a:solidFill>
                  <a:schemeClr val="bg1"/>
                </a:solidFill>
              </a:rPr>
              <a:t>)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440558" y="711131"/>
            <a:ext cx="144429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Отбор проб:</a:t>
            </a:r>
          </a:p>
          <a:p>
            <a:pPr marL="165309" indent="-165309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400" dirty="0"/>
              <a:t>Сустав целиком</a:t>
            </a:r>
          </a:p>
          <a:p>
            <a:pPr marL="165309" indent="-165309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400" dirty="0"/>
              <a:t>Синовиальная жидкость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35418" y="2275573"/>
            <a:ext cx="3237427" cy="515083"/>
          </a:xfrm>
          <a:prstGeom prst="rect">
            <a:avLst/>
          </a:prstGeom>
          <a:solidFill>
            <a:srgbClr val="ED5418"/>
          </a:solidFill>
        </p:spPr>
        <p:txBody>
          <a:bodyPr wrap="square" lIns="52902" tIns="26451" rIns="52902" bIns="26451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cs typeface="Arial" panose="020B0604020202020204" pitchFamily="34" charset="0"/>
              </a:rPr>
              <a:t>ДИАГНОСТИЧЕСКАЯ </a:t>
            </a:r>
            <a:r>
              <a:rPr lang="ru-RU" b="1" dirty="0" smtClean="0">
                <a:solidFill>
                  <a:schemeClr val="bg1"/>
                </a:solidFill>
                <a:cs typeface="Arial" panose="020B0604020202020204" pitchFamily="34" charset="0"/>
              </a:rPr>
              <a:t>ПАНЕЛЬ (микробиология+ ПЦР) </a:t>
            </a:r>
            <a:endParaRPr lang="ru-RU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161" y="711131"/>
            <a:ext cx="1898684" cy="140586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4959399"/>
            <a:ext cx="7561263" cy="307777"/>
          </a:xfrm>
          <a:prstGeom prst="rect">
            <a:avLst/>
          </a:prstGeom>
          <a:solidFill>
            <a:srgbClr val="ED5418"/>
          </a:solidFill>
        </p:spPr>
        <p:txBody>
          <a:bodyPr wrap="square" rtlCol="0">
            <a:spAutoFit/>
          </a:bodyPr>
          <a:lstStyle/>
          <a:p>
            <a:endParaRPr lang="ru-RU" sz="1400" b="1" dirty="0">
              <a:solidFill>
                <a:schemeClr val="bg1"/>
              </a:solidFill>
            </a:endParaRPr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3322275"/>
              </p:ext>
            </p:extLst>
          </p:nvPr>
        </p:nvGraphicFramePr>
        <p:xfrm>
          <a:off x="379059" y="225640"/>
          <a:ext cx="1920081" cy="951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04" name="CorelDRAW" r:id="rId4" imgW="1694419" imgH="839763" progId="CorelDraw.Graphic.18">
                  <p:embed/>
                </p:oleObj>
              </mc:Choice>
              <mc:Fallback>
                <p:oleObj name="CorelDRAW" r:id="rId4" imgW="1694419" imgH="839763" progId="CorelDraw.Graphic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9059" y="225640"/>
                        <a:ext cx="1920081" cy="951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133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36119" y="207852"/>
            <a:ext cx="3960440" cy="607416"/>
          </a:xfrm>
          <a:prstGeom prst="rect">
            <a:avLst/>
          </a:prstGeom>
          <a:solidFill>
            <a:srgbClr val="09679E"/>
          </a:solidFill>
        </p:spPr>
        <p:txBody>
          <a:bodyPr wrap="square" lIns="52902" tIns="26451" rIns="52902" bIns="26451" rtlCol="0">
            <a:spAutoFit/>
          </a:bodyPr>
          <a:lstStyle/>
          <a:p>
            <a:pPr algn="ctr"/>
            <a:r>
              <a:rPr lang="en-US" sz="1800" b="1" i="1" dirty="0" smtClean="0">
                <a:solidFill>
                  <a:schemeClr val="bg1"/>
                </a:solidFill>
                <a:cs typeface="Arial" panose="020B0604020202020204" pitchFamily="34" charset="0"/>
              </a:rPr>
              <a:t>ACTINOBACILLUS</a:t>
            </a:r>
            <a:endParaRPr lang="ru-RU" sz="1800" b="1" i="1" dirty="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/>
            <a:r>
              <a:rPr lang="en-US" sz="1800" b="1" i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b="1" i="1" dirty="0">
                <a:solidFill>
                  <a:schemeClr val="bg1"/>
                </a:solidFill>
                <a:cs typeface="Arial" panose="020B0604020202020204" pitchFamily="34" charset="0"/>
              </a:rPr>
              <a:t>PLEUROPNEUMONIAE</a:t>
            </a:r>
            <a:endParaRPr lang="ru-RU" sz="1800" b="1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36119" y="918104"/>
            <a:ext cx="3960440" cy="553998"/>
          </a:xfrm>
          <a:prstGeom prst="rect">
            <a:avLst/>
          </a:prstGeom>
          <a:solidFill>
            <a:srgbClr val="ED5418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ПАНЕЛЬ </a:t>
            </a:r>
            <a:endParaRPr lang="ru-RU" b="1" dirty="0" smtClean="0">
              <a:solidFill>
                <a:schemeClr val="bg1"/>
              </a:solidFill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СЕРОТИПИРОВАНИЕ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147779127"/>
              </p:ext>
            </p:extLst>
          </p:nvPr>
        </p:nvGraphicFramePr>
        <p:xfrm>
          <a:off x="684287" y="1791595"/>
          <a:ext cx="2673459" cy="9204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022285328"/>
              </p:ext>
            </p:extLst>
          </p:nvPr>
        </p:nvGraphicFramePr>
        <p:xfrm>
          <a:off x="2049053" y="2494609"/>
          <a:ext cx="3017381" cy="462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458561876"/>
              </p:ext>
            </p:extLst>
          </p:nvPr>
        </p:nvGraphicFramePr>
        <p:xfrm>
          <a:off x="4038662" y="1753867"/>
          <a:ext cx="2673459" cy="9204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23" name="Схема 22"/>
          <p:cNvGraphicFramePr/>
          <p:nvPr>
            <p:extLst>
              <p:ext uri="{D42A27DB-BD31-4B8C-83A1-F6EECF244321}">
                <p14:modId xmlns:p14="http://schemas.microsoft.com/office/powerpoint/2010/main" val="1692074968"/>
              </p:ext>
            </p:extLst>
          </p:nvPr>
        </p:nvGraphicFramePr>
        <p:xfrm>
          <a:off x="1971287" y="2991885"/>
          <a:ext cx="2673459" cy="9204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26" name="Овал 25"/>
          <p:cNvSpPr/>
          <p:nvPr/>
        </p:nvSpPr>
        <p:spPr>
          <a:xfrm>
            <a:off x="4492148" y="3116058"/>
            <a:ext cx="636382" cy="636382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alpha val="50000"/>
              <a:hueOff val="0"/>
              <a:satOff val="0"/>
              <a:lumOff val="0"/>
              <a:alphaOff val="0"/>
            </a:schemeClr>
          </a:fillRef>
          <a:effectRef idx="3">
            <a:schemeClr val="accent2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/>
          <a:lstStyle/>
          <a:p>
            <a:r>
              <a:rPr 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  </a:t>
            </a:r>
          </a:p>
          <a:p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</a:t>
            </a:r>
            <a:endParaRPr lang="ru-RU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5004767" y="3116058"/>
            <a:ext cx="636382" cy="636382"/>
            <a:chOff x="505519" y="141889"/>
            <a:chExt cx="636382" cy="636382"/>
          </a:xfrm>
        </p:grpSpPr>
        <p:sp>
          <p:nvSpPr>
            <p:cNvPr id="29" name="Овал 28"/>
            <p:cNvSpPr/>
            <p:nvPr/>
          </p:nvSpPr>
          <p:spPr>
            <a:xfrm>
              <a:off x="505519" y="141889"/>
              <a:ext cx="636382" cy="636382"/>
            </a:xfrm>
            <a:prstGeom prst="ellips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alpha val="5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30" name="Овал 4"/>
            <p:cNvSpPr/>
            <p:nvPr/>
          </p:nvSpPr>
          <p:spPr>
            <a:xfrm>
              <a:off x="598715" y="235085"/>
              <a:ext cx="449990" cy="44999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35022" tIns="12700" rIns="35022" bIns="127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kern="12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App </a:t>
              </a:r>
              <a:r>
                <a:rPr lang="ru-RU" sz="12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18</a:t>
              </a:r>
              <a:endParaRPr lang="ru-RU" sz="1200" kern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0" y="4959399"/>
            <a:ext cx="7561263" cy="307777"/>
          </a:xfrm>
          <a:prstGeom prst="rect">
            <a:avLst/>
          </a:prstGeom>
          <a:solidFill>
            <a:srgbClr val="ED5418"/>
          </a:solidFill>
        </p:spPr>
        <p:txBody>
          <a:bodyPr wrap="square" rtlCol="0">
            <a:spAutoFit/>
          </a:bodyPr>
          <a:lstStyle/>
          <a:p>
            <a:endParaRPr lang="ru-RU" sz="1400" b="1" dirty="0">
              <a:solidFill>
                <a:schemeClr val="bg1"/>
              </a:solidFill>
            </a:endParaRP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3322275"/>
              </p:ext>
            </p:extLst>
          </p:nvPr>
        </p:nvGraphicFramePr>
        <p:xfrm>
          <a:off x="379059" y="225640"/>
          <a:ext cx="1920081" cy="951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70" name="CorelDRAW" r:id="rId23" imgW="1694419" imgH="839763" progId="CorelDraw.Graphic.18">
                  <p:embed/>
                </p:oleObj>
              </mc:Choice>
              <mc:Fallback>
                <p:oleObj name="CorelDRAW" r:id="rId23" imgW="1694419" imgH="839763" progId="CorelDraw.Graphic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79059" y="225640"/>
                        <a:ext cx="1920081" cy="951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286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36119" y="207852"/>
            <a:ext cx="3960440" cy="607416"/>
          </a:xfrm>
          <a:prstGeom prst="rect">
            <a:avLst/>
          </a:prstGeom>
          <a:solidFill>
            <a:srgbClr val="09679E"/>
          </a:solidFill>
        </p:spPr>
        <p:txBody>
          <a:bodyPr wrap="square" lIns="52902" tIns="26451" rIns="52902" bIns="26451" rtlCol="0">
            <a:spAutoFit/>
          </a:bodyPr>
          <a:lstStyle/>
          <a:p>
            <a:pPr algn="ctr"/>
            <a:r>
              <a:rPr lang="en-US" sz="1800" b="1" i="1" dirty="0" smtClean="0">
                <a:solidFill>
                  <a:schemeClr val="bg1"/>
                </a:solidFill>
              </a:rPr>
              <a:t>CLOSTRIDIUM</a:t>
            </a:r>
            <a:endParaRPr lang="ru-RU" sz="1800" b="1" i="1" dirty="0" smtClean="0">
              <a:solidFill>
                <a:schemeClr val="bg1"/>
              </a:solidFill>
            </a:endParaRPr>
          </a:p>
          <a:p>
            <a:pPr algn="ctr"/>
            <a:r>
              <a:rPr lang="en-US" sz="1800" b="1" i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b="1" i="1" dirty="0">
                <a:solidFill>
                  <a:schemeClr val="bg1"/>
                </a:solidFill>
                <a:cs typeface="Arial" panose="020B0604020202020204" pitchFamily="34" charset="0"/>
              </a:rPr>
              <a:t>PERFRINGENS </a:t>
            </a:r>
            <a:endParaRPr lang="ru-RU" sz="1800" b="1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36119" y="918104"/>
            <a:ext cx="3960440" cy="323165"/>
          </a:xfrm>
          <a:prstGeom prst="rect">
            <a:avLst/>
          </a:prstGeom>
          <a:solidFill>
            <a:srgbClr val="ED5418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ПАНЕЛЬ </a:t>
            </a:r>
            <a:r>
              <a:rPr lang="ru-RU" b="1" dirty="0" smtClean="0">
                <a:solidFill>
                  <a:schemeClr val="bg1"/>
                </a:solidFill>
              </a:rPr>
              <a:t>ТОКСИНЫ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834860"/>
              </p:ext>
            </p:extLst>
          </p:nvPr>
        </p:nvGraphicFramePr>
        <p:xfrm>
          <a:off x="1476375" y="1836241"/>
          <a:ext cx="4680519" cy="237626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05939"/>
                <a:gridCol w="1614407"/>
                <a:gridCol w="1560173"/>
              </a:tblGrid>
              <a:tr h="1188132">
                <a:tc>
                  <a:txBody>
                    <a:bodyPr/>
                    <a:lstStyle/>
                    <a:p>
                      <a:pPr marL="0" marR="0" lvl="0" indent="0" algn="ctr" defTabSz="7406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1" dirty="0" smtClean="0">
                          <a:solidFill>
                            <a:srgbClr val="000000"/>
                          </a:solidFill>
                        </a:rPr>
                        <a:t>Clostridium</a:t>
                      </a:r>
                      <a:r>
                        <a:rPr lang="ru-RU" sz="1800" b="0" i="1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1800" b="0" i="1" dirty="0" smtClean="0">
                          <a:solidFill>
                            <a:srgbClr val="000000"/>
                          </a:solidFill>
                        </a:rPr>
                        <a:t>perfringens</a:t>
                      </a:r>
                      <a:r>
                        <a:rPr lang="ru-RU" sz="1800" b="0" i="1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1800" b="0" i="1" dirty="0" smtClean="0">
                          <a:solidFill>
                            <a:srgbClr val="000000"/>
                          </a:solidFill>
                        </a:rPr>
                        <a:t>Alpha Toxin</a:t>
                      </a:r>
                      <a:endParaRPr lang="ru-RU" sz="1800" b="0" i="1" dirty="0">
                        <a:solidFill>
                          <a:srgbClr val="000000"/>
                        </a:solidFill>
                      </a:endParaRPr>
                    </a:p>
                  </a:txBody>
                  <a:tcPr marL="65312" marR="65312" marT="32656" marB="32656">
                    <a:solidFill>
                      <a:srgbClr val="0967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06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1" dirty="0" smtClean="0">
                          <a:solidFill>
                            <a:srgbClr val="000000"/>
                          </a:solidFill>
                        </a:rPr>
                        <a:t>Clostridium perfringens</a:t>
                      </a:r>
                      <a:r>
                        <a:rPr lang="ru-RU" sz="1800" b="0" i="1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1800" b="0" i="1" dirty="0" smtClean="0">
                          <a:solidFill>
                            <a:srgbClr val="000000"/>
                          </a:solidFill>
                        </a:rPr>
                        <a:t>Beta Toxin</a:t>
                      </a:r>
                      <a:endParaRPr lang="ru-RU" sz="1800" b="0" i="1" dirty="0" smtClean="0">
                        <a:solidFill>
                          <a:srgbClr val="000000"/>
                        </a:solidFill>
                      </a:endParaRPr>
                    </a:p>
                    <a:p>
                      <a:pPr algn="ctr"/>
                      <a:endParaRPr lang="ru-RU" sz="1800" b="0" i="1" dirty="0">
                        <a:solidFill>
                          <a:srgbClr val="000000"/>
                        </a:solidFill>
                      </a:endParaRPr>
                    </a:p>
                  </a:txBody>
                  <a:tcPr marL="65312" marR="65312" marT="32656" marB="32656">
                    <a:solidFill>
                      <a:srgbClr val="0967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06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1" dirty="0" smtClean="0">
                          <a:solidFill>
                            <a:srgbClr val="000000"/>
                          </a:solidFill>
                        </a:rPr>
                        <a:t>Clostridium perfringens</a:t>
                      </a:r>
                      <a:r>
                        <a:rPr lang="ru-RU" sz="1800" b="0" i="1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1800" b="0" i="1" dirty="0" smtClean="0">
                          <a:solidFill>
                            <a:srgbClr val="000000"/>
                          </a:solidFill>
                        </a:rPr>
                        <a:t>Beta </a:t>
                      </a:r>
                      <a:r>
                        <a:rPr lang="ru-RU" sz="1800" b="0" i="1" dirty="0" smtClean="0">
                          <a:solidFill>
                            <a:srgbClr val="000000"/>
                          </a:solidFill>
                        </a:rPr>
                        <a:t>2-</a:t>
                      </a:r>
                      <a:r>
                        <a:rPr lang="en-US" sz="1800" b="0" i="1" dirty="0" smtClean="0">
                          <a:solidFill>
                            <a:srgbClr val="000000"/>
                          </a:solidFill>
                        </a:rPr>
                        <a:t>Toxin</a:t>
                      </a:r>
                      <a:endParaRPr lang="ru-RU" sz="1800" b="0" i="1" dirty="0" smtClean="0">
                        <a:solidFill>
                          <a:srgbClr val="000000"/>
                        </a:solidFill>
                      </a:endParaRPr>
                    </a:p>
                    <a:p>
                      <a:pPr algn="ctr"/>
                      <a:endParaRPr lang="ru-RU" sz="1800" b="0" i="1" dirty="0">
                        <a:solidFill>
                          <a:srgbClr val="000000"/>
                        </a:solidFill>
                      </a:endParaRPr>
                    </a:p>
                  </a:txBody>
                  <a:tcPr marL="65312" marR="65312" marT="32656" marB="32656">
                    <a:solidFill>
                      <a:srgbClr val="09679E"/>
                    </a:solidFill>
                  </a:tcPr>
                </a:tc>
              </a:tr>
              <a:tr h="1188132">
                <a:tc>
                  <a:txBody>
                    <a:bodyPr/>
                    <a:lstStyle/>
                    <a:p>
                      <a:pPr marL="0" marR="0" lvl="0" indent="0" algn="ctr" defTabSz="7406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Clostridium</a:t>
                      </a:r>
                      <a:r>
                        <a:rPr lang="ru-RU" sz="1800" b="0" i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1" dirty="0" smtClean="0">
                          <a:solidFill>
                            <a:srgbClr val="000000"/>
                          </a:solidFill>
                        </a:rPr>
                        <a:t>perfringens </a:t>
                      </a:r>
                      <a:r>
                        <a:rPr lang="en-US" sz="1800" b="0" i="1" u="none" dirty="0" smtClean="0">
                          <a:solidFill>
                            <a:srgbClr val="000000"/>
                          </a:solidFill>
                        </a:rPr>
                        <a:t>Enterotoxin</a:t>
                      </a:r>
                      <a:endParaRPr lang="ru-RU" sz="1800" b="0" i="1" dirty="0" smtClean="0">
                        <a:solidFill>
                          <a:srgbClr val="000000"/>
                        </a:solidFill>
                      </a:endParaRPr>
                    </a:p>
                    <a:p>
                      <a:pPr algn="ctr"/>
                      <a:endParaRPr lang="ru-RU" sz="1800" b="0" i="1" dirty="0">
                        <a:solidFill>
                          <a:srgbClr val="000000"/>
                        </a:solidFill>
                      </a:endParaRPr>
                    </a:p>
                  </a:txBody>
                  <a:tcPr marL="65312" marR="65312" marT="32656" marB="32656">
                    <a:solidFill>
                      <a:srgbClr val="ED5418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1" dirty="0" smtClean="0">
                          <a:solidFill>
                            <a:srgbClr val="000000"/>
                          </a:solidFill>
                          <a:latin typeface="+mn-lt"/>
                        </a:rPr>
                        <a:t>Clostridium</a:t>
                      </a:r>
                      <a:r>
                        <a:rPr lang="ru-RU" sz="1800" b="0" i="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b="0" i="1" dirty="0" smtClean="0">
                          <a:solidFill>
                            <a:srgbClr val="000000"/>
                          </a:solidFill>
                          <a:latin typeface="+mn-lt"/>
                        </a:rPr>
                        <a:t>perfringen</a:t>
                      </a:r>
                      <a:r>
                        <a:rPr lang="en-US" sz="1800" b="0" i="1" u="none" dirty="0" smtClean="0">
                          <a:solidFill>
                            <a:srgbClr val="000000"/>
                          </a:solidFill>
                          <a:latin typeface="+mn-lt"/>
                        </a:rPr>
                        <a:t>s 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1" u="none" dirty="0" smtClean="0">
                          <a:solidFill>
                            <a:srgbClr val="000000"/>
                          </a:solidFill>
                          <a:latin typeface="+mn-lt"/>
                        </a:rPr>
                        <a:t>Epsilon Toxin</a:t>
                      </a:r>
                      <a:endParaRPr lang="ru-RU" sz="1800" b="0" i="1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1800" b="0" i="1" dirty="0">
                        <a:solidFill>
                          <a:srgbClr val="000000"/>
                        </a:solidFill>
                      </a:endParaRPr>
                    </a:p>
                  </a:txBody>
                  <a:tcPr marL="65312" marR="65312" marT="32656" marB="32656">
                    <a:solidFill>
                      <a:srgbClr val="ED5418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en-US" sz="1800" b="0" i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Clostridium</a:t>
                      </a:r>
                      <a:r>
                        <a:rPr lang="ru-RU" sz="1800" b="0" i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1" dirty="0" smtClean="0">
                          <a:solidFill>
                            <a:srgbClr val="000000"/>
                          </a:solidFill>
                        </a:rPr>
                        <a:t>perfringens</a:t>
                      </a:r>
                      <a:endParaRPr lang="en-US" sz="1800" b="0" i="1" u="none" dirty="0" smtClean="0">
                        <a:solidFill>
                          <a:srgbClr val="000000"/>
                        </a:solidFill>
                      </a:endParaRPr>
                    </a:p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en-US" sz="1800" b="0" i="1" u="none" dirty="0" smtClean="0">
                          <a:solidFill>
                            <a:srgbClr val="000000"/>
                          </a:solidFill>
                        </a:rPr>
                        <a:t>Iota Toxin</a:t>
                      </a:r>
                      <a:endParaRPr lang="ru-RU" sz="1800" b="0" i="1" dirty="0" smtClean="0">
                        <a:solidFill>
                          <a:srgbClr val="000000"/>
                        </a:solidFill>
                      </a:endParaRPr>
                    </a:p>
                    <a:p>
                      <a:pPr algn="ctr"/>
                      <a:endParaRPr lang="ru-RU" sz="1800" b="0" i="1" dirty="0">
                        <a:solidFill>
                          <a:srgbClr val="000000"/>
                        </a:solidFill>
                      </a:endParaRPr>
                    </a:p>
                  </a:txBody>
                  <a:tcPr marL="65312" marR="65312" marT="32656" marB="32656">
                    <a:solidFill>
                      <a:srgbClr val="ED541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4959399"/>
            <a:ext cx="7561263" cy="307777"/>
          </a:xfrm>
          <a:prstGeom prst="rect">
            <a:avLst/>
          </a:prstGeom>
          <a:solidFill>
            <a:srgbClr val="ED5418"/>
          </a:solidFill>
        </p:spPr>
        <p:txBody>
          <a:bodyPr wrap="square" rtlCol="0">
            <a:spAutoFit/>
          </a:bodyPr>
          <a:lstStyle/>
          <a:p>
            <a:endParaRPr lang="ru-RU" sz="1400" b="1" dirty="0">
              <a:solidFill>
                <a:schemeClr val="bg1"/>
              </a:solidFill>
            </a:endParaRP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3322275"/>
              </p:ext>
            </p:extLst>
          </p:nvPr>
        </p:nvGraphicFramePr>
        <p:xfrm>
          <a:off x="379059" y="225640"/>
          <a:ext cx="1920081" cy="951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2" name="CorelDRAW" r:id="rId3" imgW="1694419" imgH="839763" progId="CorelDraw.Graphic.18">
                  <p:embed/>
                </p:oleObj>
              </mc:Choice>
              <mc:Fallback>
                <p:oleObj name="CorelDRAW" r:id="rId3" imgW="1694419" imgH="839763" progId="CorelDraw.Graphic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9059" y="225640"/>
                        <a:ext cx="1920081" cy="951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9863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6335" y="468089"/>
            <a:ext cx="1847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204564" y="213869"/>
            <a:ext cx="3672408" cy="646331"/>
          </a:xfrm>
          <a:prstGeom prst="rect">
            <a:avLst/>
          </a:prstGeom>
          <a:solidFill>
            <a:srgbClr val="09679E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</a:rPr>
              <a:t>КЛИНИЧЕСКИЙ СЛУЧАЙ Доращивание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04564" y="922203"/>
            <a:ext cx="3672408" cy="553998"/>
          </a:xfrm>
          <a:prstGeom prst="rect">
            <a:avLst/>
          </a:prstGeom>
          <a:solidFill>
            <a:srgbClr val="ED5418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cap="all" dirty="0" smtClean="0">
                <a:solidFill>
                  <a:schemeClr val="bg1"/>
                </a:solidFill>
              </a:rPr>
              <a:t>Респираторный синдром </a:t>
            </a:r>
          </a:p>
          <a:p>
            <a:pPr algn="ctr"/>
            <a:r>
              <a:rPr lang="ru-RU" b="1" cap="all" dirty="0" smtClean="0">
                <a:solidFill>
                  <a:schemeClr val="bg1"/>
                </a:solidFill>
              </a:rPr>
              <a:t>Диагностическая </a:t>
            </a:r>
            <a:r>
              <a:rPr lang="ru-RU" b="1" cap="all" dirty="0">
                <a:solidFill>
                  <a:schemeClr val="bg1"/>
                </a:solidFill>
              </a:rPr>
              <a:t>панель </a:t>
            </a:r>
            <a:r>
              <a:rPr lang="ru-RU" b="1" cap="all" dirty="0" smtClean="0">
                <a:solidFill>
                  <a:schemeClr val="bg1"/>
                </a:solidFill>
              </a:rPr>
              <a:t>2 </a:t>
            </a:r>
            <a:endParaRPr lang="ru-RU" b="1" cap="all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08881" y="1476201"/>
            <a:ext cx="3994170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400" b="1" dirty="0" smtClean="0"/>
              <a:t>Бактериологический метод: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400" dirty="0"/>
              <a:t>Выделение и идентификация чистой культуры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400" dirty="0" smtClean="0"/>
              <a:t>Определение чувствительности </a:t>
            </a:r>
            <a:r>
              <a:rPr lang="ru-RU" sz="1400" dirty="0"/>
              <a:t>к </a:t>
            </a:r>
            <a:r>
              <a:rPr lang="ru-RU" sz="1400" dirty="0" smtClean="0"/>
              <a:t>антибиотикам</a:t>
            </a:r>
          </a:p>
          <a:p>
            <a:pPr>
              <a:buClr>
                <a:srgbClr val="FF6600"/>
              </a:buClr>
            </a:pPr>
            <a:r>
              <a:rPr lang="ru-RU" sz="1400" b="1" dirty="0" smtClean="0"/>
              <a:t>2. Метод полимеразной цепной реакции (ПЦР)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dirty="0" smtClean="0"/>
              <a:t>PRSS</a:t>
            </a:r>
            <a:r>
              <a:rPr lang="en-US" sz="1400" dirty="0"/>
              <a:t>,</a:t>
            </a:r>
            <a:r>
              <a:rPr lang="ru-RU" sz="1400" dirty="0"/>
              <a:t> </a:t>
            </a:r>
            <a:r>
              <a:rPr lang="en-US" sz="1400" dirty="0"/>
              <a:t>european</a:t>
            </a:r>
            <a:endParaRPr lang="ru-RU" sz="1400" dirty="0"/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P</a:t>
            </a:r>
            <a:r>
              <a:rPr lang="en-US" sz="1400" dirty="0" smtClean="0"/>
              <a:t>RSS</a:t>
            </a:r>
            <a:r>
              <a:rPr lang="en-US" sz="1400" dirty="0"/>
              <a:t>, american</a:t>
            </a:r>
            <a:endParaRPr lang="ru-RU" sz="1400" dirty="0"/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Influenza A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PCV</a:t>
            </a:r>
            <a:r>
              <a:rPr lang="ru-RU" sz="1400" dirty="0"/>
              <a:t>-2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/>
              <a:t>Mycoplasma</a:t>
            </a:r>
            <a:r>
              <a:rPr lang="en-US" sz="1400" dirty="0"/>
              <a:t> </a:t>
            </a:r>
            <a:r>
              <a:rPr lang="en-US" sz="1400" i="1" dirty="0"/>
              <a:t>hyopneumoniae</a:t>
            </a:r>
            <a:endParaRPr lang="en-US" sz="1400" dirty="0"/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/>
              <a:t>Mycoplasma hyorhinis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/>
              <a:t>Actinobacillus pleuropneumoniae</a:t>
            </a:r>
            <a:endParaRPr lang="en-US" sz="1400" dirty="0"/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/>
              <a:t>Haemophilus parasuis</a:t>
            </a:r>
            <a:endParaRPr lang="en-US" sz="1400" dirty="0"/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/>
              <a:t>Streptococcus suis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/>
              <a:t>Pasteurella multocida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/>
              <a:t>Bordetella bronchiseptica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/>
              <a:t>Actinobacillus </a:t>
            </a:r>
            <a:r>
              <a:rPr lang="en-US" sz="1400" i="1" dirty="0" smtClean="0"/>
              <a:t>suis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55230" y="3046605"/>
            <a:ext cx="2014176" cy="1692771"/>
          </a:xfrm>
          <a:prstGeom prst="rect">
            <a:avLst/>
          </a:prstGeom>
          <a:solidFill>
            <a:srgbClr val="ED5418"/>
          </a:solidFill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solidFill>
                  <a:schemeClr val="bg1"/>
                </a:solidFill>
              </a:rPr>
              <a:t>Отбор проб:</a:t>
            </a:r>
          </a:p>
          <a:p>
            <a:r>
              <a:rPr lang="ru-RU" sz="1300" dirty="0" smtClean="0">
                <a:solidFill>
                  <a:schemeClr val="bg1"/>
                </a:solidFill>
              </a:rPr>
              <a:t>Пораженный орган (легкие)</a:t>
            </a:r>
          </a:p>
          <a:p>
            <a:r>
              <a:rPr lang="ru-RU" sz="1300" dirty="0" smtClean="0">
                <a:solidFill>
                  <a:schemeClr val="bg1"/>
                </a:solidFill>
              </a:rPr>
              <a:t>с выраженными</a:t>
            </a:r>
          </a:p>
          <a:p>
            <a:r>
              <a:rPr lang="ru-RU" sz="1300" dirty="0">
                <a:solidFill>
                  <a:schemeClr val="bg1"/>
                </a:solidFill>
              </a:rPr>
              <a:t>п</a:t>
            </a:r>
            <a:r>
              <a:rPr lang="ru-RU" sz="1300" dirty="0" smtClean="0">
                <a:solidFill>
                  <a:schemeClr val="bg1"/>
                </a:solidFill>
              </a:rPr>
              <a:t>атолого-анатомическими изменениями от одного животного.</a:t>
            </a:r>
            <a:endParaRPr lang="ru-RU" sz="13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3153" y="1385835"/>
            <a:ext cx="2181807" cy="169277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Хозяйство неблагополучно </a:t>
            </a:r>
          </a:p>
          <a:p>
            <a:r>
              <a:rPr lang="ru-RU" sz="1300" dirty="0" smtClean="0"/>
              <a:t>по РРСС по эпизоотологическим данным,</a:t>
            </a:r>
          </a:p>
          <a:p>
            <a:r>
              <a:rPr lang="ru-RU" sz="1300" dirty="0" smtClean="0"/>
              <a:t>клиническим признакам</a:t>
            </a:r>
          </a:p>
          <a:p>
            <a:r>
              <a:rPr lang="ru-RU" sz="1300" dirty="0" smtClean="0"/>
              <a:t>и результатам лабораторных исследований.</a:t>
            </a:r>
            <a:endParaRPr lang="ru-RU" sz="1300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4959399"/>
            <a:ext cx="7561263" cy="307777"/>
          </a:xfrm>
          <a:prstGeom prst="rect">
            <a:avLst/>
          </a:prstGeom>
          <a:solidFill>
            <a:srgbClr val="ED5418"/>
          </a:solidFill>
        </p:spPr>
        <p:txBody>
          <a:bodyPr wrap="square" rtlCol="0">
            <a:spAutoFit/>
          </a:bodyPr>
          <a:lstStyle/>
          <a:p>
            <a:endParaRPr lang="ru-RU" sz="1400" b="1" dirty="0">
              <a:solidFill>
                <a:schemeClr val="bg1"/>
              </a:solidFill>
            </a:endParaRPr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3322275"/>
              </p:ext>
            </p:extLst>
          </p:nvPr>
        </p:nvGraphicFramePr>
        <p:xfrm>
          <a:off x="379059" y="225640"/>
          <a:ext cx="1920081" cy="951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88" name="CorelDRAW" r:id="rId3" imgW="1694419" imgH="839763" progId="CorelDraw.Graphic.18">
                  <p:embed/>
                </p:oleObj>
              </mc:Choice>
              <mc:Fallback>
                <p:oleObj name="CorelDRAW" r:id="rId3" imgW="1694419" imgH="839763" progId="CorelDraw.Graphic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9059" y="225640"/>
                        <a:ext cx="1920081" cy="951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550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53153" y="1386147"/>
            <a:ext cx="652381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6600"/>
              </a:buClr>
            </a:pPr>
            <a:r>
              <a:rPr lang="en-US" sz="1400" dirty="0" smtClean="0"/>
              <a:t>1</a:t>
            </a:r>
            <a:r>
              <a:rPr lang="ru-RU" sz="1400" dirty="0" smtClean="0"/>
              <a:t>. Бактериологический </a:t>
            </a:r>
            <a:r>
              <a:rPr lang="ru-RU" sz="1400" dirty="0"/>
              <a:t>метод: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400" dirty="0" smtClean="0"/>
              <a:t>Выделены: </a:t>
            </a:r>
            <a:r>
              <a:rPr lang="ru-RU" sz="1400" b="1" dirty="0" smtClean="0"/>
              <a:t>- </a:t>
            </a:r>
            <a:r>
              <a:rPr lang="en-US" sz="1400" b="1" i="1" dirty="0"/>
              <a:t>Streptococcus suis</a:t>
            </a:r>
          </a:p>
          <a:p>
            <a:pPr>
              <a:buClr>
                <a:srgbClr val="FF6600"/>
              </a:buClr>
            </a:pPr>
            <a:r>
              <a:rPr lang="ru-RU" sz="1400" dirty="0" smtClean="0"/>
              <a:t>	       </a:t>
            </a:r>
            <a:r>
              <a:rPr lang="ru-RU" sz="1400" b="1" dirty="0" smtClean="0"/>
              <a:t>-  </a:t>
            </a:r>
            <a:r>
              <a:rPr lang="en-US" sz="1400" b="1" i="1" dirty="0"/>
              <a:t>Pasteurella multocida</a:t>
            </a:r>
          </a:p>
          <a:p>
            <a:pPr algn="r">
              <a:buClr>
                <a:srgbClr val="FF6600"/>
              </a:buClr>
            </a:pPr>
            <a:r>
              <a:rPr lang="ru-RU" sz="1400" dirty="0" smtClean="0"/>
              <a:t>2</a:t>
            </a:r>
            <a:r>
              <a:rPr lang="ru-RU" sz="1400" dirty="0"/>
              <a:t>. Метод полимеразной цепной реакции (ПЦР</a:t>
            </a:r>
            <a:r>
              <a:rPr lang="ru-RU" sz="1400" dirty="0" smtClean="0"/>
              <a:t>):</a:t>
            </a:r>
            <a:endParaRPr lang="ru-RU" sz="1400" dirty="0"/>
          </a:p>
          <a:p>
            <a:pPr marL="122451" indent="-122451" algn="r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P</a:t>
            </a:r>
            <a:r>
              <a:rPr lang="en-US" sz="1400" b="1" dirty="0" smtClean="0"/>
              <a:t>RSS</a:t>
            </a:r>
            <a:r>
              <a:rPr lang="en-US" sz="1400" b="1" dirty="0"/>
              <a:t>,</a:t>
            </a:r>
            <a:r>
              <a:rPr lang="ru-RU" sz="1400" b="1" dirty="0"/>
              <a:t> </a:t>
            </a:r>
            <a:r>
              <a:rPr lang="en-US" sz="1400" b="1" dirty="0" smtClean="0"/>
              <a:t>european</a:t>
            </a:r>
            <a:r>
              <a:rPr lang="ru-RU" sz="1400" b="1" dirty="0" smtClean="0"/>
              <a:t> – 23,57 (С</a:t>
            </a:r>
            <a:r>
              <a:rPr lang="en-US" sz="1400" b="1" dirty="0" smtClean="0"/>
              <a:t>t)</a:t>
            </a:r>
            <a:endParaRPr lang="ru-RU" sz="1400" b="1" dirty="0"/>
          </a:p>
          <a:p>
            <a:pPr marL="122451" indent="-122451" algn="r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P</a:t>
            </a:r>
            <a:r>
              <a:rPr lang="en-US" sz="1400" dirty="0" smtClean="0"/>
              <a:t>RSS</a:t>
            </a:r>
            <a:r>
              <a:rPr lang="en-US" sz="1400" dirty="0"/>
              <a:t>, </a:t>
            </a:r>
            <a:r>
              <a:rPr lang="en-US" sz="1400" dirty="0" smtClean="0"/>
              <a:t>american</a:t>
            </a:r>
            <a:r>
              <a:rPr lang="ru-RU" sz="1400" dirty="0" smtClean="0"/>
              <a:t> – не обнаружен</a:t>
            </a:r>
            <a:endParaRPr lang="ru-RU" sz="1400" dirty="0"/>
          </a:p>
          <a:p>
            <a:pPr marL="122451" indent="-122451" algn="r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Influenza </a:t>
            </a:r>
            <a:r>
              <a:rPr lang="en-US" sz="1400" dirty="0" smtClean="0"/>
              <a:t>A</a:t>
            </a:r>
            <a:r>
              <a:rPr lang="ru-RU" sz="1400" i="1" dirty="0" smtClean="0"/>
              <a:t> – не обнаружен</a:t>
            </a:r>
            <a:endParaRPr lang="en-US" sz="1400" dirty="0"/>
          </a:p>
          <a:p>
            <a:pPr marL="122451" indent="-122451" algn="r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PCV</a:t>
            </a:r>
            <a:r>
              <a:rPr lang="ru-RU" sz="1400" dirty="0" smtClean="0"/>
              <a:t>-2 – не обнаружен</a:t>
            </a:r>
            <a:endParaRPr lang="ru-RU" sz="1400" dirty="0"/>
          </a:p>
          <a:p>
            <a:pPr marL="122451" indent="-122451" algn="r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/>
              <a:t>Mycoplasma</a:t>
            </a:r>
            <a:r>
              <a:rPr lang="en-US" sz="1400" dirty="0"/>
              <a:t> </a:t>
            </a:r>
            <a:r>
              <a:rPr lang="en-US" sz="1400" i="1" dirty="0" smtClean="0"/>
              <a:t>hyopneumoniae</a:t>
            </a:r>
            <a:r>
              <a:rPr lang="ru-RU" sz="1400" i="1" dirty="0" smtClean="0"/>
              <a:t> - </a:t>
            </a:r>
            <a:r>
              <a:rPr lang="ru-RU" sz="1400" i="1" dirty="0"/>
              <a:t>не обнаружен</a:t>
            </a:r>
            <a:endParaRPr lang="en-US" sz="1400" dirty="0"/>
          </a:p>
          <a:p>
            <a:pPr marL="122451" indent="-122451" algn="r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b="1" i="1" dirty="0"/>
              <a:t>Mycoplasma </a:t>
            </a:r>
            <a:r>
              <a:rPr lang="en-US" sz="1400" b="1" i="1" dirty="0" smtClean="0"/>
              <a:t>hyorhinis</a:t>
            </a:r>
            <a:r>
              <a:rPr lang="ru-RU" sz="1400" b="1" i="1" dirty="0" smtClean="0"/>
              <a:t> – 27,83 </a:t>
            </a:r>
            <a:r>
              <a:rPr lang="ru-RU" sz="1400" b="1" dirty="0"/>
              <a:t>(С</a:t>
            </a:r>
            <a:r>
              <a:rPr lang="en-US" sz="1400" b="1" dirty="0"/>
              <a:t>t)</a:t>
            </a:r>
            <a:endParaRPr lang="en-US" sz="1400" b="1" i="1" dirty="0"/>
          </a:p>
          <a:p>
            <a:pPr marL="122451" indent="-122451" algn="r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/>
              <a:t>Actinobacillus </a:t>
            </a:r>
            <a:r>
              <a:rPr lang="en-US" sz="1400" i="1" dirty="0" smtClean="0"/>
              <a:t>pleuropneumoniae</a:t>
            </a:r>
            <a:r>
              <a:rPr lang="ru-RU" sz="1400" i="1" dirty="0" smtClean="0"/>
              <a:t> – не обнаружен</a:t>
            </a:r>
            <a:endParaRPr lang="en-US" sz="1400" dirty="0"/>
          </a:p>
          <a:p>
            <a:pPr marL="122451" indent="-122451" algn="r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b="1" i="1" dirty="0"/>
              <a:t>Haemophilus </a:t>
            </a:r>
            <a:r>
              <a:rPr lang="en-US" sz="1400" b="1" i="1" dirty="0" smtClean="0"/>
              <a:t>parasuis</a:t>
            </a:r>
            <a:r>
              <a:rPr lang="ru-RU" sz="1400" b="1" i="1" dirty="0" smtClean="0"/>
              <a:t> – 33,60 </a:t>
            </a:r>
            <a:r>
              <a:rPr lang="ru-RU" sz="1400" b="1" dirty="0"/>
              <a:t>(С</a:t>
            </a:r>
            <a:r>
              <a:rPr lang="en-US" sz="1400" b="1" dirty="0"/>
              <a:t>t)</a:t>
            </a:r>
            <a:endParaRPr lang="ru-RU" sz="1400" b="1" dirty="0"/>
          </a:p>
          <a:p>
            <a:pPr marL="122451" indent="-122451" algn="r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b="1" i="1" dirty="0" smtClean="0"/>
              <a:t>Streptococcus suis</a:t>
            </a:r>
            <a:r>
              <a:rPr lang="ru-RU" sz="1400" b="1" i="1" dirty="0" smtClean="0"/>
              <a:t> – 35,55 </a:t>
            </a:r>
            <a:r>
              <a:rPr lang="ru-RU" sz="1400" b="1" dirty="0"/>
              <a:t>(С</a:t>
            </a:r>
            <a:r>
              <a:rPr lang="en-US" sz="1400" b="1" dirty="0"/>
              <a:t>t</a:t>
            </a:r>
            <a:r>
              <a:rPr lang="en-US" sz="1400" b="1" dirty="0" smtClean="0"/>
              <a:t>)</a:t>
            </a:r>
            <a:endParaRPr lang="en-US" sz="1400" b="1" i="1" dirty="0"/>
          </a:p>
          <a:p>
            <a:pPr marL="122451" indent="-122451" algn="r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b="1" i="1" dirty="0"/>
              <a:t>Pasteurella </a:t>
            </a:r>
            <a:r>
              <a:rPr lang="en-US" sz="1400" b="1" i="1" dirty="0" smtClean="0"/>
              <a:t>multocida</a:t>
            </a:r>
            <a:r>
              <a:rPr lang="ru-RU" sz="1400" b="1" i="1" dirty="0" smtClean="0"/>
              <a:t> – 31,09 </a:t>
            </a:r>
            <a:r>
              <a:rPr lang="ru-RU" sz="1400" b="1" dirty="0"/>
              <a:t>(С</a:t>
            </a:r>
            <a:r>
              <a:rPr lang="en-US" sz="1400" b="1" dirty="0"/>
              <a:t>t)</a:t>
            </a:r>
            <a:endParaRPr lang="en-US" sz="1400" b="1" i="1" dirty="0"/>
          </a:p>
          <a:p>
            <a:pPr marL="122451" indent="-122451" algn="r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/>
              <a:t>Bordetella </a:t>
            </a:r>
            <a:r>
              <a:rPr lang="en-US" sz="1400" i="1" dirty="0" smtClean="0"/>
              <a:t>bronchiseptica</a:t>
            </a:r>
            <a:r>
              <a:rPr lang="ru-RU" sz="1400" i="1" dirty="0" smtClean="0"/>
              <a:t> – не обнаружен</a:t>
            </a:r>
            <a:endParaRPr lang="en-US" sz="1400" i="1" dirty="0"/>
          </a:p>
          <a:p>
            <a:pPr marL="122451" indent="-122451" algn="r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en-US" sz="1400" i="1" dirty="0"/>
              <a:t>Actinobacillus </a:t>
            </a:r>
            <a:r>
              <a:rPr lang="en-US" sz="1400" i="1" dirty="0" smtClean="0"/>
              <a:t>suis</a:t>
            </a:r>
            <a:r>
              <a:rPr lang="ru-RU" sz="1400" i="1" dirty="0" smtClean="0"/>
              <a:t> – не обнаружен</a:t>
            </a:r>
            <a:endParaRPr lang="ru-RU" sz="14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3204564" y="213869"/>
            <a:ext cx="3672408" cy="646331"/>
          </a:xfrm>
          <a:prstGeom prst="rect">
            <a:avLst/>
          </a:prstGeom>
          <a:solidFill>
            <a:srgbClr val="09679E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</a:rPr>
              <a:t>КЛИНИЧЕСКИЙ СЛУЧАЙ Доращивание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04564" y="922203"/>
            <a:ext cx="3672408" cy="553998"/>
          </a:xfrm>
          <a:prstGeom prst="rect">
            <a:avLst/>
          </a:prstGeom>
          <a:solidFill>
            <a:srgbClr val="ED5418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cap="all" dirty="0" smtClean="0">
                <a:solidFill>
                  <a:schemeClr val="bg1"/>
                </a:solidFill>
              </a:rPr>
              <a:t>Респираторный синдром </a:t>
            </a:r>
          </a:p>
          <a:p>
            <a:pPr algn="ctr"/>
            <a:r>
              <a:rPr lang="ru-RU" b="1" cap="all" dirty="0" smtClean="0">
                <a:solidFill>
                  <a:schemeClr val="bg1"/>
                </a:solidFill>
              </a:rPr>
              <a:t>Диагностическая </a:t>
            </a:r>
            <a:r>
              <a:rPr lang="ru-RU" b="1" cap="all" dirty="0">
                <a:solidFill>
                  <a:schemeClr val="bg1"/>
                </a:solidFill>
              </a:rPr>
              <a:t>панель </a:t>
            </a:r>
            <a:r>
              <a:rPr lang="ru-RU" b="1" cap="all" dirty="0" smtClean="0">
                <a:solidFill>
                  <a:schemeClr val="bg1"/>
                </a:solidFill>
              </a:rPr>
              <a:t>2 </a:t>
            </a:r>
            <a:endParaRPr lang="ru-RU" b="1" cap="all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959399"/>
            <a:ext cx="7561263" cy="307777"/>
          </a:xfrm>
          <a:prstGeom prst="rect">
            <a:avLst/>
          </a:prstGeom>
          <a:solidFill>
            <a:srgbClr val="ED5418"/>
          </a:solidFill>
        </p:spPr>
        <p:txBody>
          <a:bodyPr wrap="square" rtlCol="0">
            <a:spAutoFit/>
          </a:bodyPr>
          <a:lstStyle/>
          <a:p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53" y="2844353"/>
            <a:ext cx="2563382" cy="1681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3322275"/>
              </p:ext>
            </p:extLst>
          </p:nvPr>
        </p:nvGraphicFramePr>
        <p:xfrm>
          <a:off x="379059" y="225640"/>
          <a:ext cx="1920081" cy="951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01" name="CorelDRAW" r:id="rId4" imgW="1694419" imgH="839763" progId="CorelDraw.Graphic.18">
                  <p:embed/>
                </p:oleObj>
              </mc:Choice>
              <mc:Fallback>
                <p:oleObj name="CorelDRAW" r:id="rId4" imgW="1694419" imgH="839763" progId="CorelDraw.Graphic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9059" y="225640"/>
                        <a:ext cx="1920081" cy="951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460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2239" y="1486819"/>
            <a:ext cx="6811854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Выводы:</a:t>
            </a:r>
          </a:p>
          <a:p>
            <a:pPr marL="122451" indent="-12245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400" dirty="0" smtClean="0"/>
              <a:t>По результатам бактериологических исследований выделены: </a:t>
            </a:r>
          </a:p>
          <a:p>
            <a:pPr>
              <a:buClr>
                <a:srgbClr val="FF6600"/>
              </a:buClr>
            </a:pPr>
            <a:r>
              <a:rPr lang="ru-RU" sz="1400" b="1" dirty="0"/>
              <a:t>	</a:t>
            </a:r>
            <a:r>
              <a:rPr lang="ru-RU" sz="1400" dirty="0"/>
              <a:t> </a:t>
            </a:r>
            <a:r>
              <a:rPr lang="ru-RU" sz="1400" dirty="0" smtClean="0"/>
              <a:t>       </a:t>
            </a:r>
            <a:r>
              <a:rPr lang="ru-RU" sz="1400" b="1" dirty="0" smtClean="0"/>
              <a:t>- </a:t>
            </a:r>
            <a:r>
              <a:rPr lang="en-US" sz="1400" b="1" i="1" dirty="0"/>
              <a:t>Streptococcus suis</a:t>
            </a:r>
          </a:p>
          <a:p>
            <a:pPr>
              <a:buClr>
                <a:srgbClr val="FF6600"/>
              </a:buClr>
            </a:pPr>
            <a:r>
              <a:rPr lang="ru-RU" sz="1400" b="1" dirty="0"/>
              <a:t>	        </a:t>
            </a:r>
            <a:r>
              <a:rPr lang="ru-RU" sz="1400" b="1" dirty="0" smtClean="0"/>
              <a:t>- </a:t>
            </a:r>
            <a:r>
              <a:rPr lang="en-US" sz="1400" b="1" i="1" dirty="0"/>
              <a:t>Pasteurella </a:t>
            </a:r>
            <a:r>
              <a:rPr lang="en-US" sz="1400" b="1" i="1" dirty="0" smtClean="0"/>
              <a:t>multocida</a:t>
            </a:r>
            <a:r>
              <a:rPr lang="ru-RU" sz="1400" b="1" i="1" dirty="0" smtClean="0"/>
              <a:t>.</a:t>
            </a:r>
          </a:p>
          <a:p>
            <a:pPr marL="285750" indent="-285750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400" dirty="0" smtClean="0"/>
              <a:t>По результатам исследований методом ПЦР обнаружены: </a:t>
            </a:r>
            <a:endParaRPr lang="en-US" sz="1400" i="1" dirty="0"/>
          </a:p>
          <a:p>
            <a:pPr>
              <a:buClr>
                <a:srgbClr val="FF6600"/>
              </a:buClr>
            </a:pPr>
            <a:r>
              <a:rPr lang="ru-RU" sz="1400" dirty="0"/>
              <a:t>	</a:t>
            </a:r>
            <a:r>
              <a:rPr lang="ru-RU" sz="1400" b="1" dirty="0" smtClean="0">
                <a:solidFill>
                  <a:srgbClr val="FF0000"/>
                </a:solidFill>
              </a:rPr>
              <a:t>- </a:t>
            </a:r>
            <a:r>
              <a:rPr lang="en-US" sz="1400" b="1" dirty="0">
                <a:solidFill>
                  <a:srgbClr val="FF0000"/>
                </a:solidFill>
              </a:rPr>
              <a:t>P</a:t>
            </a:r>
            <a:r>
              <a:rPr lang="en-US" sz="1400" b="1" dirty="0" smtClean="0">
                <a:solidFill>
                  <a:srgbClr val="FF0000"/>
                </a:solidFill>
              </a:rPr>
              <a:t>RSS</a:t>
            </a:r>
            <a:r>
              <a:rPr lang="en-US" sz="1400" b="1" dirty="0">
                <a:solidFill>
                  <a:srgbClr val="FF0000"/>
                </a:solidFill>
              </a:rPr>
              <a:t>,</a:t>
            </a:r>
            <a:r>
              <a:rPr lang="ru-RU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>
                <a:solidFill>
                  <a:srgbClr val="FF0000"/>
                </a:solidFill>
              </a:rPr>
              <a:t>european</a:t>
            </a:r>
            <a:r>
              <a:rPr lang="ru-RU" sz="1400" b="1" dirty="0">
                <a:solidFill>
                  <a:srgbClr val="FF0000"/>
                </a:solidFill>
              </a:rPr>
              <a:t> – 23,57 (С</a:t>
            </a:r>
            <a:r>
              <a:rPr lang="en-US" sz="1400" b="1" dirty="0">
                <a:solidFill>
                  <a:srgbClr val="FF0000"/>
                </a:solidFill>
              </a:rPr>
              <a:t>t)</a:t>
            </a:r>
            <a:endParaRPr lang="ru-RU" sz="1400" b="1" dirty="0">
              <a:solidFill>
                <a:srgbClr val="FF0000"/>
              </a:solidFill>
            </a:endParaRPr>
          </a:p>
          <a:p>
            <a:pPr>
              <a:buClr>
                <a:srgbClr val="FF6600"/>
              </a:buClr>
            </a:pPr>
            <a:r>
              <a:rPr lang="ru-RU" sz="1400" b="1" i="1" dirty="0" smtClean="0">
                <a:solidFill>
                  <a:srgbClr val="FF0000"/>
                </a:solidFill>
              </a:rPr>
              <a:t>	- </a:t>
            </a:r>
            <a:r>
              <a:rPr lang="en-US" sz="1400" b="1" i="1" dirty="0" smtClean="0">
                <a:solidFill>
                  <a:srgbClr val="FF0000"/>
                </a:solidFill>
              </a:rPr>
              <a:t>Mycoplasma </a:t>
            </a:r>
            <a:r>
              <a:rPr lang="en-US" sz="1400" b="1" i="1" dirty="0">
                <a:solidFill>
                  <a:srgbClr val="FF0000"/>
                </a:solidFill>
              </a:rPr>
              <a:t>hyorhinis</a:t>
            </a:r>
            <a:r>
              <a:rPr lang="ru-RU" sz="1400" b="1" i="1" dirty="0">
                <a:solidFill>
                  <a:srgbClr val="FF0000"/>
                </a:solidFill>
              </a:rPr>
              <a:t> – </a:t>
            </a:r>
            <a:r>
              <a:rPr lang="ru-RU" sz="1400" b="1" i="1" dirty="0" smtClean="0">
                <a:solidFill>
                  <a:srgbClr val="FF0000"/>
                </a:solidFill>
              </a:rPr>
              <a:t>27,83 </a:t>
            </a:r>
            <a:r>
              <a:rPr lang="ru-RU" sz="1400" b="1" dirty="0">
                <a:solidFill>
                  <a:srgbClr val="FF0000"/>
                </a:solidFill>
              </a:rPr>
              <a:t>(С</a:t>
            </a:r>
            <a:r>
              <a:rPr lang="en-US" sz="1400" b="1" dirty="0">
                <a:solidFill>
                  <a:srgbClr val="FF0000"/>
                </a:solidFill>
              </a:rPr>
              <a:t>t</a:t>
            </a:r>
            <a:r>
              <a:rPr lang="en-US" sz="1400" b="1" dirty="0" smtClean="0">
                <a:solidFill>
                  <a:srgbClr val="FF0000"/>
                </a:solidFill>
              </a:rPr>
              <a:t>)</a:t>
            </a:r>
            <a:endParaRPr lang="ru-RU" sz="1400" b="1" dirty="0" smtClean="0">
              <a:solidFill>
                <a:srgbClr val="FF0000"/>
              </a:solidFill>
            </a:endParaRPr>
          </a:p>
          <a:p>
            <a:pPr>
              <a:buClr>
                <a:srgbClr val="FF6600"/>
              </a:buClr>
            </a:pPr>
            <a:r>
              <a:rPr lang="ru-RU" sz="1400" b="1" i="1" dirty="0" smtClean="0"/>
              <a:t>	- </a:t>
            </a:r>
            <a:r>
              <a:rPr lang="en-US" sz="1400" b="1" i="1" dirty="0"/>
              <a:t>Pasteurella </a:t>
            </a:r>
            <a:r>
              <a:rPr lang="en-US" sz="1400" b="1" i="1" dirty="0" err="1"/>
              <a:t>multocida</a:t>
            </a:r>
            <a:r>
              <a:rPr lang="ru-RU" sz="1400" b="1" i="1" dirty="0"/>
              <a:t> – 31,09 </a:t>
            </a:r>
            <a:r>
              <a:rPr lang="ru-RU" sz="1400" b="1" dirty="0"/>
              <a:t>(С</a:t>
            </a:r>
            <a:r>
              <a:rPr lang="en-US" sz="1400" b="1" dirty="0"/>
              <a:t>t)</a:t>
            </a:r>
            <a:endParaRPr lang="en-US" sz="1400" b="1" i="1" dirty="0"/>
          </a:p>
          <a:p>
            <a:pPr>
              <a:buClr>
                <a:srgbClr val="FF6600"/>
              </a:buClr>
            </a:pPr>
            <a:r>
              <a:rPr lang="ru-RU" sz="1400" b="1" i="1" dirty="0" smtClean="0"/>
              <a:t>	- </a:t>
            </a:r>
            <a:r>
              <a:rPr lang="en-US" sz="1400" b="1" i="1" dirty="0" smtClean="0"/>
              <a:t>Haemophilus </a:t>
            </a:r>
            <a:r>
              <a:rPr lang="en-US" sz="1400" b="1" i="1" dirty="0"/>
              <a:t>parasuis</a:t>
            </a:r>
            <a:r>
              <a:rPr lang="ru-RU" sz="1400" b="1" i="1" dirty="0"/>
              <a:t> – 33,60 </a:t>
            </a:r>
            <a:r>
              <a:rPr lang="ru-RU" sz="1400" b="1" dirty="0"/>
              <a:t>(С</a:t>
            </a:r>
            <a:r>
              <a:rPr lang="en-US" sz="1400" b="1" dirty="0"/>
              <a:t>t)</a:t>
            </a:r>
            <a:endParaRPr lang="ru-RU" sz="1400" b="1" dirty="0"/>
          </a:p>
          <a:p>
            <a:pPr>
              <a:buClr>
                <a:srgbClr val="FF6600"/>
              </a:buClr>
            </a:pPr>
            <a:r>
              <a:rPr lang="ru-RU" sz="1400" b="1" i="1" dirty="0" smtClean="0"/>
              <a:t>	- </a:t>
            </a:r>
            <a:r>
              <a:rPr lang="en-US" sz="1400" b="1" i="1" dirty="0" smtClean="0"/>
              <a:t>Streptococcus </a:t>
            </a:r>
            <a:r>
              <a:rPr lang="en-US" sz="1400" b="1" i="1" dirty="0"/>
              <a:t>suis</a:t>
            </a:r>
            <a:r>
              <a:rPr lang="ru-RU" sz="1400" b="1" i="1" dirty="0"/>
              <a:t> – 35,55 </a:t>
            </a:r>
            <a:r>
              <a:rPr lang="ru-RU" sz="1400" b="1" dirty="0"/>
              <a:t>(С</a:t>
            </a:r>
            <a:r>
              <a:rPr lang="en-US" sz="1400" b="1" dirty="0"/>
              <a:t>t</a:t>
            </a:r>
            <a:r>
              <a:rPr lang="en-US" sz="1400" b="1" dirty="0" smtClean="0"/>
              <a:t>)</a:t>
            </a:r>
            <a:endParaRPr lang="ru-RU" sz="1400" b="1" dirty="0" smtClean="0"/>
          </a:p>
          <a:p>
            <a:pPr>
              <a:buClr>
                <a:srgbClr val="FF6600"/>
              </a:buClr>
            </a:pPr>
            <a:endParaRPr lang="en-US" sz="1400" b="1" i="1" dirty="0"/>
          </a:p>
          <a:p>
            <a:pPr>
              <a:buClr>
                <a:srgbClr val="FF6600"/>
              </a:buClr>
            </a:pPr>
            <a:r>
              <a:rPr lang="ru-RU" sz="1400" dirty="0" smtClean="0"/>
              <a:t>Ключевым патогеном поражения легкого по результатам ПЦР исследований является вирус </a:t>
            </a:r>
            <a:r>
              <a:rPr lang="ru-RU" sz="1400" dirty="0"/>
              <a:t>РРСС, европейского типа (23,57 С</a:t>
            </a:r>
            <a:r>
              <a:rPr lang="en-US" sz="1400" dirty="0"/>
              <a:t>t</a:t>
            </a:r>
            <a:r>
              <a:rPr lang="en-US" sz="1400" dirty="0" smtClean="0"/>
              <a:t>)</a:t>
            </a:r>
            <a:r>
              <a:rPr lang="ru-RU" sz="1400" dirty="0" smtClean="0"/>
              <a:t>. А из вторичной микрофлоры особое значение имеет возбудитель </a:t>
            </a:r>
            <a:r>
              <a:rPr lang="en-US" sz="1400" i="1" dirty="0" smtClean="0"/>
              <a:t>Mycoplasma </a:t>
            </a:r>
            <a:r>
              <a:rPr lang="en-US" sz="1400" i="1" dirty="0"/>
              <a:t>hyorhinis</a:t>
            </a:r>
            <a:r>
              <a:rPr lang="ru-RU" sz="1400" i="1" dirty="0"/>
              <a:t> </a:t>
            </a:r>
            <a:r>
              <a:rPr lang="ru-RU" sz="1400" i="1" dirty="0" smtClean="0"/>
              <a:t>(27,83 </a:t>
            </a:r>
            <a:r>
              <a:rPr lang="ru-RU" sz="1400" dirty="0" smtClean="0"/>
              <a:t>С</a:t>
            </a:r>
            <a:r>
              <a:rPr lang="en-US" sz="1400" dirty="0"/>
              <a:t>t</a:t>
            </a:r>
            <a:r>
              <a:rPr lang="en-US" sz="1400" dirty="0" smtClean="0"/>
              <a:t>)</a:t>
            </a:r>
            <a:r>
              <a:rPr lang="ru-RU" sz="1400" dirty="0" smtClean="0"/>
              <a:t>. </a:t>
            </a:r>
          </a:p>
          <a:p>
            <a:pPr>
              <a:buClr>
                <a:srgbClr val="FF6600"/>
              </a:buClr>
            </a:pPr>
            <a:endParaRPr lang="ru-RU" sz="1400" dirty="0" smtClean="0"/>
          </a:p>
          <a:p>
            <a:pPr>
              <a:buClr>
                <a:srgbClr val="FF6600"/>
              </a:buClr>
            </a:pPr>
            <a:r>
              <a:rPr lang="ru-RU" sz="1400" b="1" dirty="0" smtClean="0"/>
              <a:t>Рекомендации</a:t>
            </a:r>
            <a:r>
              <a:rPr lang="ru-RU" sz="1400" b="1" dirty="0"/>
              <a:t>:</a:t>
            </a:r>
            <a:r>
              <a:rPr lang="ru-RU" sz="1400" dirty="0" smtClean="0"/>
              <a:t> Корректировка схем лечения и профилактики вторичных инфекций.</a:t>
            </a:r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3204564" y="213869"/>
            <a:ext cx="3672408" cy="646331"/>
          </a:xfrm>
          <a:prstGeom prst="rect">
            <a:avLst/>
          </a:prstGeom>
          <a:solidFill>
            <a:srgbClr val="09679E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</a:rPr>
              <a:t>КЛИНИЧЕСКИЙ СЛУЧАЙ Доращивание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04564" y="922203"/>
            <a:ext cx="3672408" cy="553998"/>
          </a:xfrm>
          <a:prstGeom prst="rect">
            <a:avLst/>
          </a:prstGeom>
          <a:solidFill>
            <a:srgbClr val="ED5418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cap="all" dirty="0" smtClean="0">
                <a:solidFill>
                  <a:schemeClr val="bg1"/>
                </a:solidFill>
              </a:rPr>
              <a:t>Респираторный синдром </a:t>
            </a:r>
          </a:p>
          <a:p>
            <a:pPr algn="ctr"/>
            <a:r>
              <a:rPr lang="ru-RU" b="1" cap="all" dirty="0" smtClean="0">
                <a:solidFill>
                  <a:schemeClr val="bg1"/>
                </a:solidFill>
              </a:rPr>
              <a:t>Диагностическая </a:t>
            </a:r>
            <a:r>
              <a:rPr lang="ru-RU" b="1" cap="all" dirty="0">
                <a:solidFill>
                  <a:schemeClr val="bg1"/>
                </a:solidFill>
              </a:rPr>
              <a:t>панель </a:t>
            </a:r>
            <a:r>
              <a:rPr lang="ru-RU" b="1" cap="all" dirty="0" smtClean="0">
                <a:solidFill>
                  <a:schemeClr val="bg1"/>
                </a:solidFill>
              </a:rPr>
              <a:t>2 </a:t>
            </a:r>
            <a:endParaRPr lang="ru-RU" b="1" cap="all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959399"/>
            <a:ext cx="7561263" cy="307777"/>
          </a:xfrm>
          <a:prstGeom prst="rect">
            <a:avLst/>
          </a:prstGeom>
          <a:solidFill>
            <a:srgbClr val="ED5418"/>
          </a:solidFill>
        </p:spPr>
        <p:txBody>
          <a:bodyPr wrap="square" rtlCol="0">
            <a:spAutoFit/>
          </a:bodyPr>
          <a:lstStyle/>
          <a:p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7464" y="1908249"/>
            <a:ext cx="1229508" cy="1642766"/>
          </a:xfrm>
          <a:prstGeom prst="rect">
            <a:avLst/>
          </a:prstGeom>
        </p:spPr>
      </p:pic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3322275"/>
              </p:ext>
            </p:extLst>
          </p:nvPr>
        </p:nvGraphicFramePr>
        <p:xfrm>
          <a:off x="379059" y="225640"/>
          <a:ext cx="1920081" cy="951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11" name="CorelDRAW" r:id="rId4" imgW="1694419" imgH="839763" progId="CorelDraw.Graphic.18">
                  <p:embed/>
                </p:oleObj>
              </mc:Choice>
              <mc:Fallback>
                <p:oleObj name="CorelDRAW" r:id="rId4" imgW="1694419" imgH="839763" progId="CorelDraw.Graphic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9059" y="225640"/>
                        <a:ext cx="1920081" cy="951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400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750" y="1232665"/>
            <a:ext cx="7561263" cy="327992"/>
          </a:xfrm>
          <a:prstGeom prst="rect">
            <a:avLst/>
          </a:prstGeom>
          <a:solidFill>
            <a:srgbClr val="ED5418"/>
          </a:solidFill>
        </p:spPr>
        <p:txBody>
          <a:bodyPr wrap="square" lIns="50499" tIns="25250" rIns="50499" bIns="25250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bg1"/>
                </a:solidFill>
              </a:rPr>
              <a:t>АДРЕСА И КОНТАКТЫ  ВДЦ «АЛЕКРИС-КОНСАЛТИНГ»: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9373" y="1629533"/>
            <a:ext cx="5743585" cy="2251596"/>
          </a:xfrm>
          <a:prstGeom prst="rect">
            <a:avLst/>
          </a:prstGeom>
          <a:noFill/>
        </p:spPr>
        <p:txBody>
          <a:bodyPr wrap="square" lIns="50499" tIns="25250" rIns="50499" bIns="25250" rtlCol="0">
            <a:spAutoFit/>
          </a:bodyPr>
          <a:lstStyle/>
          <a:p>
            <a:pPr marL="157799" indent="-157799" algn="just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300" b="1" dirty="0"/>
              <a:t>Юридический адрес:</a:t>
            </a:r>
          </a:p>
          <a:p>
            <a:pPr algn="just"/>
            <a:r>
              <a:rPr lang="ru-RU" sz="1300" dirty="0"/>
              <a:t>630511, Россия, Новосибирская область, Новосибирский район, </a:t>
            </a:r>
            <a:endParaRPr lang="ru-RU" sz="1300" dirty="0" smtClean="0"/>
          </a:p>
          <a:p>
            <a:pPr algn="just"/>
            <a:r>
              <a:rPr lang="ru-RU" sz="1300" dirty="0" smtClean="0"/>
              <a:t>с. </a:t>
            </a:r>
            <a:r>
              <a:rPr lang="ru-RU" sz="1300" dirty="0" err="1" smtClean="0"/>
              <a:t>Криводановка</a:t>
            </a:r>
            <a:r>
              <a:rPr lang="ru-RU" sz="1300" dirty="0" smtClean="0"/>
              <a:t>, ул. Садовая, 27/3</a:t>
            </a:r>
          </a:p>
          <a:p>
            <a:pPr marL="157799" indent="-157799" algn="just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300" b="1" dirty="0" smtClean="0"/>
              <a:t>Фактический </a:t>
            </a:r>
            <a:r>
              <a:rPr lang="ru-RU" sz="1300" b="1" dirty="0"/>
              <a:t>адрес:</a:t>
            </a:r>
          </a:p>
          <a:p>
            <a:pPr algn="just"/>
            <a:r>
              <a:rPr lang="ru-RU" sz="1300" dirty="0"/>
              <a:t>630501, Новосибирская область, Новосибирский район, </a:t>
            </a:r>
            <a:r>
              <a:rPr lang="ru-RU" sz="1300" dirty="0" err="1" smtClean="0"/>
              <a:t>р.п</a:t>
            </a:r>
            <a:r>
              <a:rPr lang="ru-RU" sz="1300" dirty="0" smtClean="0"/>
              <a:t>. Краснообск, </a:t>
            </a:r>
            <a:r>
              <a:rPr lang="ru-RU" sz="1300" dirty="0" err="1" smtClean="0"/>
              <a:t>СибНИПТИЖ</a:t>
            </a:r>
            <a:r>
              <a:rPr lang="ru-RU" sz="1300" dirty="0" smtClean="0"/>
              <a:t>, 2 этаж</a:t>
            </a:r>
            <a:endParaRPr lang="en-US" sz="1300" dirty="0" smtClean="0"/>
          </a:p>
          <a:p>
            <a:pPr marL="122451" indent="-122451" algn="just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ru-RU" sz="1300" b="1" dirty="0" smtClean="0"/>
              <a:t>  </a:t>
            </a:r>
            <a:r>
              <a:rPr lang="ru-RU" sz="1300" b="1" dirty="0"/>
              <a:t>Почтовый адрес:</a:t>
            </a:r>
          </a:p>
          <a:p>
            <a:pPr algn="just"/>
            <a:r>
              <a:rPr lang="ru-RU" sz="1300" dirty="0"/>
              <a:t>630501, Новосибирская область, Новосибирский район, </a:t>
            </a:r>
            <a:r>
              <a:rPr lang="ru-RU" sz="1300" dirty="0" err="1" smtClean="0"/>
              <a:t>р.п</a:t>
            </a:r>
            <a:r>
              <a:rPr lang="ru-RU" sz="1300" dirty="0" smtClean="0"/>
              <a:t>. Краснообск, а/я 77</a:t>
            </a:r>
            <a:endParaRPr lang="en-US" sz="1300" dirty="0" smtClean="0"/>
          </a:p>
          <a:p>
            <a:pPr algn="just"/>
            <a:r>
              <a:rPr lang="ru-RU" sz="1300" dirty="0" smtClean="0"/>
              <a:t>тел</a:t>
            </a:r>
            <a:r>
              <a:rPr lang="ru-RU" sz="1300" dirty="0"/>
              <a:t>. +7 (383) 239-63-49, +7 (383) 239-15-53, +7 (983) 310-15-53 </a:t>
            </a:r>
            <a:endParaRPr lang="ru-RU" sz="1300" dirty="0" smtClean="0"/>
          </a:p>
          <a:p>
            <a:pPr algn="just"/>
            <a:r>
              <a:rPr lang="ru-RU" sz="1300" dirty="0" smtClean="0"/>
              <a:t>e-</a:t>
            </a:r>
            <a:r>
              <a:rPr lang="ru-RU" sz="1300" dirty="0" err="1" smtClean="0"/>
              <a:t>mail</a:t>
            </a:r>
            <a:r>
              <a:rPr lang="ru-RU" sz="1300" dirty="0"/>
              <a:t>: </a:t>
            </a:r>
            <a:r>
              <a:rPr lang="ru-RU" sz="1300" dirty="0">
                <a:hlinkClick r:id="rId3"/>
              </a:rPr>
              <a:t>alekris@alekris.ru</a:t>
            </a:r>
            <a:endParaRPr lang="ru-RU" sz="1300" dirty="0"/>
          </a:p>
          <a:p>
            <a:pPr algn="just"/>
            <a:r>
              <a:rPr lang="ru-RU" sz="1300" dirty="0"/>
              <a:t>www.alekris.ru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9271" y="3989360"/>
            <a:ext cx="4742720" cy="266437"/>
          </a:xfrm>
          <a:prstGeom prst="rect">
            <a:avLst/>
          </a:prstGeom>
          <a:noFill/>
        </p:spPr>
        <p:txBody>
          <a:bodyPr wrap="square" lIns="50499" tIns="25250" rIns="50499" bIns="25250" rtlCol="0">
            <a:spAutoFit/>
          </a:bodyPr>
          <a:lstStyle/>
          <a:p>
            <a:pPr algn="ctr"/>
            <a:r>
              <a:rPr lang="ru-RU" sz="1400" b="1" dirty="0"/>
              <a:t>Надеемся на </a:t>
            </a:r>
            <a:r>
              <a:rPr lang="ru-RU" sz="1400" b="1" dirty="0" smtClean="0"/>
              <a:t>дальнейшее плодотворное </a:t>
            </a:r>
            <a:r>
              <a:rPr lang="ru-RU" sz="1400" b="1" dirty="0"/>
              <a:t>сотрудничество.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48383" y="4472203"/>
            <a:ext cx="1933835" cy="327992"/>
          </a:xfrm>
          <a:prstGeom prst="rect">
            <a:avLst/>
          </a:prstGeom>
          <a:solidFill>
            <a:srgbClr val="ED5418"/>
          </a:solidFill>
        </p:spPr>
        <p:txBody>
          <a:bodyPr wrap="square" lIns="50499" tIns="25250" rIns="50499" bIns="25250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bg1"/>
                </a:solidFill>
              </a:rPr>
              <a:t>НАШ ПАРТНЕР</a:t>
            </a:r>
            <a:r>
              <a:rPr lang="ru-RU" sz="1071" b="1" dirty="0">
                <a:solidFill>
                  <a:schemeClr val="bg1"/>
                </a:solidFill>
              </a:rPr>
              <a:t>: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647" y="4421230"/>
            <a:ext cx="1440160" cy="429938"/>
          </a:xfrm>
          <a:prstGeom prst="rect">
            <a:avLst/>
          </a:prstGeom>
        </p:spPr>
      </p:pic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0272671"/>
              </p:ext>
            </p:extLst>
          </p:nvPr>
        </p:nvGraphicFramePr>
        <p:xfrm>
          <a:off x="2873650" y="204044"/>
          <a:ext cx="1920081" cy="951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67" name="CorelDRAW" r:id="rId5" imgW="1694419" imgH="839763" progId="CorelDraw.Graphic.18">
                  <p:embed/>
                </p:oleObj>
              </mc:Choice>
              <mc:Fallback>
                <p:oleObj name="CorelDRAW" r:id="rId5" imgW="1694419" imgH="839763" progId="CorelDraw.Graphic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73650" y="204044"/>
                        <a:ext cx="1920081" cy="951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0" y="4959399"/>
            <a:ext cx="7561263" cy="307777"/>
          </a:xfrm>
          <a:prstGeom prst="rect">
            <a:avLst/>
          </a:prstGeom>
          <a:solidFill>
            <a:srgbClr val="ED5418"/>
          </a:solidFill>
        </p:spPr>
        <p:txBody>
          <a:bodyPr wrap="square" rtlCol="0">
            <a:spAutoFit/>
          </a:bodyPr>
          <a:lstStyle/>
          <a:p>
            <a:endParaRPr lang="ru-RU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56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2386</TotalTime>
  <Words>898</Words>
  <Application>Microsoft Office PowerPoint</Application>
  <PresentationFormat>Произвольный</PresentationFormat>
  <Paragraphs>241</Paragraphs>
  <Slides>16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Wingdings</vt:lpstr>
      <vt:lpstr>Тема Office</vt:lpstr>
      <vt:lpstr>CorelDRAW</vt:lpstr>
      <vt:lpstr>Презентация PowerPoint</vt:lpstr>
      <vt:lpstr>О НАС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Lenovo</cp:lastModifiedBy>
  <cp:revision>322</cp:revision>
  <cp:lastPrinted>2021-05-19T02:49:55Z</cp:lastPrinted>
  <dcterms:created xsi:type="dcterms:W3CDTF">2019-10-30T06:24:59Z</dcterms:created>
  <dcterms:modified xsi:type="dcterms:W3CDTF">2021-05-27T07:14:29Z</dcterms:modified>
</cp:coreProperties>
</file>