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7" r:id="rId2"/>
    <p:sldMasterId id="2147483676" r:id="rId3"/>
  </p:sldMasterIdLst>
  <p:sldIdLst>
    <p:sldId id="256" r:id="rId4"/>
    <p:sldId id="265" r:id="rId5"/>
    <p:sldId id="267" r:id="rId6"/>
    <p:sldId id="268" r:id="rId7"/>
    <p:sldId id="269" r:id="rId8"/>
    <p:sldId id="270" r:id="rId9"/>
    <p:sldId id="282" r:id="rId10"/>
    <p:sldId id="271" r:id="rId11"/>
    <p:sldId id="272" r:id="rId12"/>
    <p:sldId id="266" r:id="rId13"/>
    <p:sldId id="274" r:id="rId14"/>
    <p:sldId id="275" r:id="rId15"/>
    <p:sldId id="280" r:id="rId16"/>
    <p:sldId id="276" r:id="rId17"/>
    <p:sldId id="277" r:id="rId18"/>
    <p:sldId id="278" r:id="rId19"/>
    <p:sldId id="279" r:id="rId20"/>
    <p:sldId id="260" r:id="rId21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332" autoAdjust="0"/>
  </p:normalViewPr>
  <p:slideViewPr>
    <p:cSldViewPr snapToGrid="0" snapToObjects="1">
      <p:cViewPr varScale="1">
        <p:scale>
          <a:sx n="67" d="100"/>
          <a:sy n="67" d="100"/>
        </p:scale>
        <p:origin x="126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4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7">
            <a:extLst>
              <a:ext uri="{FF2B5EF4-FFF2-40B4-BE49-F238E27FC236}">
                <a16:creationId xmlns:a16="http://schemas.microsoft.com/office/drawing/2014/main" id="{0BDF8607-A1CF-4219-BD28-C48AD96D0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14916"/>
            <a:ext cx="9144000" cy="137356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3500"/>
              </a:lnSpc>
              <a:spcBef>
                <a:spcPts val="0"/>
              </a:spcBef>
              <a:buNone/>
              <a:defRPr sz="4000" baseline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Text </a:t>
            </a:r>
            <a:r>
              <a:rPr lang="es-ES" dirty="0" err="1"/>
              <a:t>here</a:t>
            </a:r>
            <a:endParaRPr lang="es-ES" dirty="0"/>
          </a:p>
        </p:txBody>
      </p:sp>
      <p:pic>
        <p:nvPicPr>
          <p:cNvPr id="9" name="Imagen 8" descr="Ceva_logo_hal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441" y="5885701"/>
            <a:ext cx="870548" cy="914074"/>
          </a:xfrm>
          <a:prstGeom prst="rect">
            <a:avLst/>
          </a:prstGeom>
        </p:spPr>
      </p:pic>
      <p:sp>
        <p:nvSpPr>
          <p:cNvPr id="4" name="Marcador de texto 7">
            <a:extLst>
              <a:ext uri="{FF2B5EF4-FFF2-40B4-BE49-F238E27FC236}">
                <a16:creationId xmlns:a16="http://schemas.microsoft.com/office/drawing/2014/main" id="{0BDF8607-A1CF-4219-BD28-C48AD96D0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024392"/>
            <a:ext cx="9144000" cy="137356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3100"/>
              </a:lnSpc>
              <a:spcBef>
                <a:spcPts val="0"/>
              </a:spcBef>
              <a:buNone/>
              <a:defRPr sz="3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Text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752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7">
            <a:extLst>
              <a:ext uri="{FF2B5EF4-FFF2-40B4-BE49-F238E27FC236}">
                <a16:creationId xmlns:a16="http://schemas.microsoft.com/office/drawing/2014/main" id="{0BDF8607-A1CF-4219-BD28-C48AD96D0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963912"/>
            <a:ext cx="9144000" cy="137356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3800"/>
              </a:lnSpc>
              <a:spcBef>
                <a:spcPts val="0"/>
              </a:spcBef>
              <a:buNone/>
              <a:defRPr sz="4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Text </a:t>
            </a:r>
            <a:r>
              <a:rPr lang="es-ES" dirty="0" err="1"/>
              <a:t>here</a:t>
            </a:r>
            <a:endParaRPr lang="es-ES" dirty="0"/>
          </a:p>
        </p:txBody>
      </p:sp>
      <p:pic>
        <p:nvPicPr>
          <p:cNvPr id="4" name="Imagen 3" descr="Ceva_logo_hal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441" y="5885701"/>
            <a:ext cx="870548" cy="91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25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_bi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7">
            <a:extLst>
              <a:ext uri="{FF2B5EF4-FFF2-40B4-BE49-F238E27FC236}">
                <a16:creationId xmlns:a16="http://schemas.microsoft.com/office/drawing/2014/main" id="{0BDF8607-A1CF-4219-BD28-C48AD96D0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963912"/>
            <a:ext cx="9144000" cy="137356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3800"/>
              </a:lnSpc>
              <a:spcBef>
                <a:spcPts val="0"/>
              </a:spcBef>
              <a:buNone/>
              <a:defRPr sz="4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Text </a:t>
            </a:r>
            <a:r>
              <a:rPr lang="es-ES" dirty="0" err="1"/>
              <a:t>here</a:t>
            </a:r>
            <a:endParaRPr lang="es-ES" dirty="0"/>
          </a:p>
        </p:txBody>
      </p:sp>
      <p:pic>
        <p:nvPicPr>
          <p:cNvPr id="4" name="Imagen 3" descr="Ceva_logo_hal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441" y="5885701"/>
            <a:ext cx="870548" cy="91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5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4">
            <a:extLst>
              <a:ext uri="{FF2B5EF4-FFF2-40B4-BE49-F238E27FC236}">
                <a16:creationId xmlns:a16="http://schemas.microsoft.com/office/drawing/2014/main" id="{22C8FECB-D74A-4A7F-8379-1144B5FC5A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8670" y="1926720"/>
            <a:ext cx="7516504" cy="47194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300"/>
              </a:lnSpc>
              <a:spcBef>
                <a:spcPts val="1200"/>
              </a:spcBef>
              <a:buSzPct val="120000"/>
              <a:buFontTx/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Text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4" name="Marcador de texto 7">
            <a:extLst>
              <a:ext uri="{FF2B5EF4-FFF2-40B4-BE49-F238E27FC236}">
                <a16:creationId xmlns:a16="http://schemas.microsoft.com/office/drawing/2014/main" id="{0BDF8607-A1CF-4219-BD28-C48AD96D0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6975" y="298178"/>
            <a:ext cx="8674709" cy="93734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3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Text </a:t>
            </a:r>
            <a:r>
              <a:rPr lang="es-ES" dirty="0" err="1"/>
              <a:t>here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742FD5F-214A-4FE7-B2AE-7A8F1271E0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683" y="6201015"/>
            <a:ext cx="458942" cy="44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1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_whit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4">
            <a:extLst>
              <a:ext uri="{FF2B5EF4-FFF2-40B4-BE49-F238E27FC236}">
                <a16:creationId xmlns:a16="http://schemas.microsoft.com/office/drawing/2014/main" id="{22C8FECB-D74A-4A7F-8379-1144B5FC5A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8670" y="1926720"/>
            <a:ext cx="7516504" cy="47194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300"/>
              </a:lnSpc>
              <a:spcBef>
                <a:spcPts val="1200"/>
              </a:spcBef>
              <a:buSzPct val="120000"/>
              <a:buFontTx/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Text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4" name="Marcador de texto 7">
            <a:extLst>
              <a:ext uri="{FF2B5EF4-FFF2-40B4-BE49-F238E27FC236}">
                <a16:creationId xmlns:a16="http://schemas.microsoft.com/office/drawing/2014/main" id="{0BDF8607-A1CF-4219-BD28-C48AD96D0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6975" y="298178"/>
            <a:ext cx="8674709" cy="93734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3200" baseline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Text </a:t>
            </a:r>
            <a:r>
              <a:rPr lang="es-ES" dirty="0" err="1"/>
              <a:t>here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742FD5F-214A-4FE7-B2AE-7A8F1271E0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683" y="6201015"/>
            <a:ext cx="458942" cy="44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314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 poin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7">
            <a:extLst>
              <a:ext uri="{FF2B5EF4-FFF2-40B4-BE49-F238E27FC236}">
                <a16:creationId xmlns:a16="http://schemas.microsoft.com/office/drawing/2014/main" id="{0BDF8607-A1CF-4219-BD28-C48AD96D0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6975" y="298178"/>
            <a:ext cx="8674709" cy="93734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3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Text </a:t>
            </a:r>
            <a:r>
              <a:rPr lang="es-ES" dirty="0" err="1"/>
              <a:t>here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742FD5F-214A-4FE7-B2AE-7A8F1271E0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683" y="6201015"/>
            <a:ext cx="458942" cy="445173"/>
          </a:xfrm>
          <a:prstGeom prst="rect">
            <a:avLst/>
          </a:prstGeom>
        </p:spPr>
      </p:pic>
      <p:sp>
        <p:nvSpPr>
          <p:cNvPr id="7" name="Marcador de texto 4">
            <a:extLst>
              <a:ext uri="{FF2B5EF4-FFF2-40B4-BE49-F238E27FC236}">
                <a16:creationId xmlns:a16="http://schemas.microsoft.com/office/drawing/2014/main" id="{22C8FECB-D74A-4A7F-8379-1144B5FC5A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8670" y="1926720"/>
            <a:ext cx="7516504" cy="4719468"/>
          </a:xfrm>
          <a:prstGeom prst="rect">
            <a:avLst/>
          </a:prstGeom>
        </p:spPr>
        <p:txBody>
          <a:bodyPr/>
          <a:lstStyle>
            <a:lvl1pPr marL="432000" indent="-432000">
              <a:lnSpc>
                <a:spcPts val="2300"/>
              </a:lnSpc>
              <a:spcBef>
                <a:spcPts val="600"/>
              </a:spcBef>
              <a:buSzPct val="120000"/>
              <a:buFontTx/>
              <a:buBlip>
                <a:blip r:embed="rId4"/>
              </a:buBlip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 err="1"/>
              <a:t>Bullet</a:t>
            </a:r>
            <a:r>
              <a:rPr lang="es-ES" dirty="0"/>
              <a:t> </a:t>
            </a:r>
            <a:r>
              <a:rPr lang="es-ES" dirty="0" err="1"/>
              <a:t>points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5353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 points_whit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7">
            <a:extLst>
              <a:ext uri="{FF2B5EF4-FFF2-40B4-BE49-F238E27FC236}">
                <a16:creationId xmlns:a16="http://schemas.microsoft.com/office/drawing/2014/main" id="{0BDF8607-A1CF-4219-BD28-C48AD96D0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6975" y="298178"/>
            <a:ext cx="8674709" cy="93734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3200" baseline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Text </a:t>
            </a:r>
            <a:r>
              <a:rPr lang="es-ES" dirty="0" err="1"/>
              <a:t>here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42FD5F-214A-4FE7-B2AE-7A8F1271E0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683" y="6201015"/>
            <a:ext cx="458942" cy="445173"/>
          </a:xfrm>
          <a:prstGeom prst="rect">
            <a:avLst/>
          </a:prstGeom>
        </p:spPr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2C8FECB-D74A-4A7F-8379-1144B5FC5A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8670" y="1926720"/>
            <a:ext cx="7516504" cy="4719468"/>
          </a:xfrm>
          <a:prstGeom prst="rect">
            <a:avLst/>
          </a:prstGeom>
        </p:spPr>
        <p:txBody>
          <a:bodyPr/>
          <a:lstStyle>
            <a:lvl1pPr marL="432000" indent="-432000">
              <a:lnSpc>
                <a:spcPts val="2300"/>
              </a:lnSpc>
              <a:spcBef>
                <a:spcPts val="600"/>
              </a:spcBef>
              <a:buSzPct val="120000"/>
              <a:buFontTx/>
              <a:buBlip>
                <a:blip r:embed="rId4"/>
              </a:buBlip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 err="1"/>
              <a:t>Bullet</a:t>
            </a:r>
            <a:r>
              <a:rPr lang="es-ES" dirty="0"/>
              <a:t> </a:t>
            </a:r>
            <a:r>
              <a:rPr lang="es-ES" dirty="0" err="1"/>
              <a:t>points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485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eva_logo_hal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441" y="5885701"/>
            <a:ext cx="870548" cy="91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1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56FFD54-1E6E-4A53-B7E8-441EB75D89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" t="4868" b="4868"/>
          <a:stretch/>
        </p:blipFill>
        <p:spPr>
          <a:xfrm>
            <a:off x="1" y="0"/>
            <a:ext cx="9144001" cy="6858000"/>
          </a:xfrm>
          <a:prstGeom prst="rect">
            <a:avLst/>
          </a:prstGeo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7CE98D-3DC5-4772-AC4C-DDCC91CD7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53E8FE-B1DE-44F7-B973-101BD774C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/>
            <a:endParaRPr lang="fr-FR">
              <a:solidFill>
                <a:srgbClr val="44546A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A3CC3E-52FC-4560-A41D-884DD0866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0B6111B1-4621-40C8-BF70-BB66C365FA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650" y="2606675"/>
            <a:ext cx="3586163" cy="1143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8303C71-0DFF-4DA2-B488-BBAEE10ECFF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321" y="6125102"/>
            <a:ext cx="467087" cy="60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683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0CC605-E422-446D-8E6D-17635F6EBD2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7CE98D-3DC5-4772-AC4C-DDCC91CD7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/>
            <a:fld id="{A4858754-EBA9-4D6D-B1E3-92BBDAA63D1A}" type="datetimeFigureOut">
              <a:rPr lang="fr-FR" smtClean="0">
                <a:solidFill>
                  <a:prstClr val="white"/>
                </a:solidFill>
              </a:rPr>
              <a:pPr defTabSz="685800"/>
              <a:t>06/05/2020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53E8FE-B1DE-44F7-B973-101BD774C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A3CC3E-52FC-4560-A41D-884DD0866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/>
            <a:fld id="{F9FE2516-1A12-48FB-A68E-4B4A64CC3D10}" type="slidenum">
              <a:rPr lang="fr-FR" smtClean="0">
                <a:solidFill>
                  <a:prstClr val="white"/>
                </a:solidFill>
              </a:rPr>
              <a:pPr defTabSz="685800"/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8303C71-0DFF-4DA2-B488-BBAEE10EC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321" y="6125102"/>
            <a:ext cx="467087" cy="604109"/>
          </a:xfrm>
          <a:prstGeom prst="rect">
            <a:avLst/>
          </a:prstGeom>
        </p:spPr>
      </p:pic>
      <p:sp>
        <p:nvSpPr>
          <p:cNvPr id="9" name="Espace réservé du titre 1">
            <a:extLst>
              <a:ext uri="{FF2B5EF4-FFF2-40B4-BE49-F238E27FC236}">
                <a16:creationId xmlns:a16="http://schemas.microsoft.com/office/drawing/2014/main" id="{715357D9-DC60-4286-987B-080216B1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5" y="2679701"/>
            <a:ext cx="57435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ADDFD219-C793-4255-89CD-9A4874F895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71359" y="3032919"/>
            <a:ext cx="1942505" cy="619125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8FEB5A7-6A1F-438B-A804-FA19109FCEBF}"/>
              </a:ext>
            </a:extLst>
          </p:cNvPr>
          <p:cNvCxnSpPr/>
          <p:nvPr userDrawn="1"/>
        </p:nvCxnSpPr>
        <p:spPr>
          <a:xfrm>
            <a:off x="6467475" y="2982118"/>
            <a:ext cx="0" cy="7262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189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0CC605-E422-446D-8E6D-17635F6EBD2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2"/>
              </a:gs>
            </a:gsLst>
            <a:lin ang="2700000" scaled="1"/>
            <a:tileRect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7CE98D-3DC5-4772-AC4C-DDCC91CD7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/>
            <a:fld id="{A4858754-EBA9-4D6D-B1E3-92BBDAA63D1A}" type="datetimeFigureOut">
              <a:rPr lang="fr-FR" smtClean="0">
                <a:solidFill>
                  <a:prstClr val="white"/>
                </a:solidFill>
              </a:rPr>
              <a:pPr defTabSz="685800"/>
              <a:t>06/05/2020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53E8FE-B1DE-44F7-B973-101BD774C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A3CC3E-52FC-4560-A41D-884DD0866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/>
            <a:fld id="{F9FE2516-1A12-48FB-A68E-4B4A64CC3D10}" type="slidenum">
              <a:rPr lang="fr-FR" smtClean="0">
                <a:solidFill>
                  <a:prstClr val="white"/>
                </a:solidFill>
              </a:rPr>
              <a:pPr defTabSz="685800"/>
              <a:t>‹#›</a:t>
            </a:fld>
            <a:endParaRPr lang="fr-FR">
              <a:solidFill>
                <a:prstClr val="white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8303C71-0DFF-4DA2-B488-BBAEE10EC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321" y="6125102"/>
            <a:ext cx="467087" cy="604109"/>
          </a:xfrm>
          <a:prstGeom prst="rect">
            <a:avLst/>
          </a:prstGeom>
        </p:spPr>
      </p:pic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93CC8993-CC5C-4244-9374-F941C7641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5" y="2679701"/>
            <a:ext cx="57435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E66FD71F-015C-40D1-AA54-7BE1D6375B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71359" y="3032919"/>
            <a:ext cx="1942505" cy="61912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4351A3B-8664-457D-8D17-84F2675AFB95}"/>
              </a:ext>
            </a:extLst>
          </p:cNvPr>
          <p:cNvCxnSpPr/>
          <p:nvPr userDrawn="1"/>
        </p:nvCxnSpPr>
        <p:spPr>
          <a:xfrm>
            <a:off x="6467475" y="2982118"/>
            <a:ext cx="0" cy="7262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036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B325E3-FE00-474E-894F-DB3F9CC9F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B230E7-8125-4F2F-A642-451F79175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/>
            <a:endParaRPr lang="fr-FR" dirty="0">
              <a:solidFill>
                <a:srgbClr val="44546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0E9715-9023-46B9-B8A3-469D5B1E0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325A69-02B1-4BF8-806D-A1A2CAA604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321" y="6125102"/>
            <a:ext cx="467087" cy="604109"/>
          </a:xfrm>
          <a:prstGeom prst="rect">
            <a:avLst/>
          </a:prstGeom>
        </p:spPr>
      </p:pic>
      <p:pic>
        <p:nvPicPr>
          <p:cNvPr id="15" name="Graphique 14">
            <a:extLst>
              <a:ext uri="{FF2B5EF4-FFF2-40B4-BE49-F238E27FC236}">
                <a16:creationId xmlns:a16="http://schemas.microsoft.com/office/drawing/2014/main" id="{FFC0E39B-ABF1-4DA7-B8DB-61A1B9503B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"/>
            <a:ext cx="9144000" cy="1656797"/>
          </a:xfrm>
          <a:prstGeom prst="rect">
            <a:avLst/>
          </a:prstGeom>
        </p:spPr>
      </p:pic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B7641FBA-51CC-4ACB-BD13-6E7796A0AB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86524" y="1824644"/>
            <a:ext cx="7328827" cy="3811588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itre 1">
            <a:extLst>
              <a:ext uri="{FF2B5EF4-FFF2-40B4-BE49-F238E27FC236}">
                <a16:creationId xmlns:a16="http://schemas.microsoft.com/office/drawing/2014/main" id="{5176CF52-1BA0-4CE0-AA45-0A1161F6B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"/>
            <a:ext cx="67751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8DBC38AC-85C1-4B2C-B6BB-EEC3CCA67D6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79842" y="524402"/>
            <a:ext cx="1202111" cy="27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22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55D355-4F06-421E-B4E5-4BF9ED6EA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9DB4F-62D6-43BB-AB48-DF0810303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fr-FR">
              <a:solidFill>
                <a:srgbClr val="44546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F04A5-14F1-4F29-A8D7-8BF4D29E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6E745B26-9DC7-4EF5-88B9-CB460BB769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"/>
            <a:ext cx="9144000" cy="1656797"/>
          </a:xfrm>
          <a:prstGeom prst="rect">
            <a:avLst/>
          </a:prstGeom>
        </p:spPr>
      </p:pic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EE133653-68B5-4F15-8688-895A21782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"/>
            <a:ext cx="67751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9EEECAB5-B428-47A1-835C-EA880BA1E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86524" y="1824644"/>
            <a:ext cx="7328827" cy="3811588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A7F22C25-CFB6-477A-9D81-5A96CE247E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79842" y="524402"/>
            <a:ext cx="1202111" cy="27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91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D15EE4-42BD-42C7-9716-2E58FA477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93962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276809-A828-4F91-95A9-A2A845F7C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AB4BB-0AB4-46A4-B8F7-FA0A5008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/>
            <a:endParaRPr lang="fr-FR">
              <a:solidFill>
                <a:srgbClr val="44546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56013F-E7C9-4528-96A8-D57F4F365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D2A189-E577-4C61-AA26-E270A8BDD64A}"/>
              </a:ext>
            </a:extLst>
          </p:cNvPr>
          <p:cNvSpPr/>
          <p:nvPr userDrawn="1"/>
        </p:nvSpPr>
        <p:spPr>
          <a:xfrm>
            <a:off x="0" y="1"/>
            <a:ext cx="9144000" cy="1325563"/>
          </a:xfrm>
          <a:prstGeom prst="rect">
            <a:avLst/>
          </a:pr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space réservé du titre 1">
            <a:extLst>
              <a:ext uri="{FF2B5EF4-FFF2-40B4-BE49-F238E27FC236}">
                <a16:creationId xmlns:a16="http://schemas.microsoft.com/office/drawing/2014/main" id="{68D1EC30-107F-42B6-9C96-AC24470AD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"/>
            <a:ext cx="67751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5DA2EAB8-CB80-456F-A467-8B76B22E5F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9842" y="524402"/>
            <a:ext cx="1202111" cy="27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55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B1B885-D617-48B6-A602-DEC443EF481F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55D355-4F06-421E-B4E5-4BF9ED6EAC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57950" y="6356351"/>
            <a:ext cx="945809" cy="365125"/>
          </a:xfrm>
        </p:spPr>
        <p:txBody>
          <a:bodyPr/>
          <a:lstStyle/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9DB4F-62D6-43BB-AB48-DF0810303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834" y="6356351"/>
            <a:ext cx="1885950" cy="365125"/>
          </a:xfrm>
        </p:spPr>
        <p:txBody>
          <a:bodyPr/>
          <a:lstStyle/>
          <a:p>
            <a:pPr defTabSz="685800"/>
            <a:endParaRPr lang="fr-FR">
              <a:solidFill>
                <a:srgbClr val="44546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F04A5-14F1-4F29-A8D7-8BF4D29E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03758" y="6356351"/>
            <a:ext cx="1111592" cy="365125"/>
          </a:xfrm>
        </p:spPr>
        <p:txBody>
          <a:bodyPr/>
          <a:lstStyle/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EE133653-68B5-4F15-8688-895A21782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91" y="1"/>
            <a:ext cx="43748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0F9A380-B1EE-4EDB-9F4D-874E937956E4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979755" y="1824644"/>
            <a:ext cx="3902198" cy="3811588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777FC422-3601-47ED-8F5D-B6570E52F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977" y="1824644"/>
            <a:ext cx="3444413" cy="3811588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Graphique 2">
            <a:extLst>
              <a:ext uri="{FF2B5EF4-FFF2-40B4-BE49-F238E27FC236}">
                <a16:creationId xmlns:a16="http://schemas.microsoft.com/office/drawing/2014/main" id="{5C153CB5-A02B-4752-BF2C-6335A026886F}"/>
              </a:ext>
            </a:extLst>
          </p:cNvPr>
          <p:cNvSpPr/>
          <p:nvPr userDrawn="1"/>
        </p:nvSpPr>
        <p:spPr>
          <a:xfrm>
            <a:off x="475336" y="1876594"/>
            <a:ext cx="178594" cy="171450"/>
          </a:xfrm>
          <a:custGeom>
            <a:avLst/>
            <a:gdLst>
              <a:gd name="connsiteX0" fmla="*/ 82391 w 238125"/>
              <a:gd name="connsiteY0" fmla="*/ 87154 h 171450"/>
              <a:gd name="connsiteX1" fmla="*/ 8096 w 238125"/>
              <a:gd name="connsiteY1" fmla="*/ 7144 h 171450"/>
              <a:gd name="connsiteX2" fmla="*/ 233839 w 238125"/>
              <a:gd name="connsiteY2" fmla="*/ 87154 h 171450"/>
              <a:gd name="connsiteX3" fmla="*/ 7144 w 238125"/>
              <a:gd name="connsiteY3" fmla="*/ 166211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171450">
                <a:moveTo>
                  <a:pt x="82391" y="87154"/>
                </a:moveTo>
                <a:lnTo>
                  <a:pt x="8096" y="7144"/>
                </a:lnTo>
                <a:lnTo>
                  <a:pt x="233839" y="87154"/>
                </a:lnTo>
                <a:lnTo>
                  <a:pt x="7144" y="16621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F72164-7760-4827-8260-8B5706A10ADE}"/>
              </a:ext>
            </a:extLst>
          </p:cNvPr>
          <p:cNvSpPr/>
          <p:nvPr userDrawn="1"/>
        </p:nvSpPr>
        <p:spPr>
          <a:xfrm rot="2700000">
            <a:off x="4382452" y="1819764"/>
            <a:ext cx="380144" cy="285108"/>
          </a:xfrm>
          <a:prstGeom prst="rect">
            <a:avLst/>
          </a:pr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E7EBE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F6DCEE53-FD53-449A-995A-D986418081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9842" y="524402"/>
            <a:ext cx="1202111" cy="27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60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C24ABB3-34F5-4F6C-A026-F76D359F70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>
              <a:defRPr b="1"/>
            </a:lvl1pPr>
          </a:lstStyle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B1B885-D617-48B6-A602-DEC443EF481F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EE133653-68B5-4F15-8688-895A21782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91" y="1"/>
            <a:ext cx="43748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777FC422-3601-47ED-8F5D-B6570E52F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977" y="1824644"/>
            <a:ext cx="3444413" cy="3811588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Graphique 2">
            <a:extLst>
              <a:ext uri="{FF2B5EF4-FFF2-40B4-BE49-F238E27FC236}">
                <a16:creationId xmlns:a16="http://schemas.microsoft.com/office/drawing/2014/main" id="{5C153CB5-A02B-4752-BF2C-6335A026886F}"/>
              </a:ext>
            </a:extLst>
          </p:cNvPr>
          <p:cNvSpPr/>
          <p:nvPr userDrawn="1"/>
        </p:nvSpPr>
        <p:spPr>
          <a:xfrm>
            <a:off x="475336" y="1876594"/>
            <a:ext cx="178594" cy="171450"/>
          </a:xfrm>
          <a:custGeom>
            <a:avLst/>
            <a:gdLst>
              <a:gd name="connsiteX0" fmla="*/ 82391 w 238125"/>
              <a:gd name="connsiteY0" fmla="*/ 87154 h 171450"/>
              <a:gd name="connsiteX1" fmla="*/ 8096 w 238125"/>
              <a:gd name="connsiteY1" fmla="*/ 7144 h 171450"/>
              <a:gd name="connsiteX2" fmla="*/ 233839 w 238125"/>
              <a:gd name="connsiteY2" fmla="*/ 87154 h 171450"/>
              <a:gd name="connsiteX3" fmla="*/ 7144 w 238125"/>
              <a:gd name="connsiteY3" fmla="*/ 166211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171450">
                <a:moveTo>
                  <a:pt x="82391" y="87154"/>
                </a:moveTo>
                <a:lnTo>
                  <a:pt x="8096" y="7144"/>
                </a:lnTo>
                <a:lnTo>
                  <a:pt x="233839" y="87154"/>
                </a:lnTo>
                <a:lnTo>
                  <a:pt x="7144" y="16621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F72164-7760-4827-8260-8B5706A10ADE}"/>
              </a:ext>
            </a:extLst>
          </p:cNvPr>
          <p:cNvSpPr/>
          <p:nvPr userDrawn="1"/>
        </p:nvSpPr>
        <p:spPr>
          <a:xfrm rot="2700000">
            <a:off x="4382452" y="1819764"/>
            <a:ext cx="380144" cy="285108"/>
          </a:xfrm>
          <a:prstGeom prst="rect">
            <a:avLst/>
          </a:pr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1" i="0" u="none" strike="noStrike" kern="1200" cap="none" spc="0" normalizeH="0" baseline="0" noProof="0">
              <a:ln>
                <a:noFill/>
              </a:ln>
              <a:solidFill>
                <a:srgbClr val="E7EBE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066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C24ABB3-34F5-4F6C-A026-F76D359F70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>
              <a:defRPr b="1"/>
            </a:lvl1pPr>
          </a:lstStyle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B1B885-D617-48B6-A602-DEC443EF481F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EE133653-68B5-4F15-8688-895A21782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91" y="1"/>
            <a:ext cx="43748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777FC422-3601-47ED-8F5D-B6570E52F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977" y="1824644"/>
            <a:ext cx="3444413" cy="3811588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Graphique 2">
            <a:extLst>
              <a:ext uri="{FF2B5EF4-FFF2-40B4-BE49-F238E27FC236}">
                <a16:creationId xmlns:a16="http://schemas.microsoft.com/office/drawing/2014/main" id="{5C153CB5-A02B-4752-BF2C-6335A026886F}"/>
              </a:ext>
            </a:extLst>
          </p:cNvPr>
          <p:cNvSpPr/>
          <p:nvPr userDrawn="1"/>
        </p:nvSpPr>
        <p:spPr>
          <a:xfrm>
            <a:off x="475336" y="1876594"/>
            <a:ext cx="178594" cy="171450"/>
          </a:xfrm>
          <a:custGeom>
            <a:avLst/>
            <a:gdLst>
              <a:gd name="connsiteX0" fmla="*/ 82391 w 238125"/>
              <a:gd name="connsiteY0" fmla="*/ 87154 h 171450"/>
              <a:gd name="connsiteX1" fmla="*/ 8096 w 238125"/>
              <a:gd name="connsiteY1" fmla="*/ 7144 h 171450"/>
              <a:gd name="connsiteX2" fmla="*/ 233839 w 238125"/>
              <a:gd name="connsiteY2" fmla="*/ 87154 h 171450"/>
              <a:gd name="connsiteX3" fmla="*/ 7144 w 238125"/>
              <a:gd name="connsiteY3" fmla="*/ 166211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171450">
                <a:moveTo>
                  <a:pt x="82391" y="87154"/>
                </a:moveTo>
                <a:lnTo>
                  <a:pt x="8096" y="7144"/>
                </a:lnTo>
                <a:lnTo>
                  <a:pt x="233839" y="87154"/>
                </a:lnTo>
                <a:lnTo>
                  <a:pt x="7144" y="16621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F72164-7760-4827-8260-8B5706A10ADE}"/>
              </a:ext>
            </a:extLst>
          </p:cNvPr>
          <p:cNvSpPr/>
          <p:nvPr userDrawn="1"/>
        </p:nvSpPr>
        <p:spPr>
          <a:xfrm rot="2700000">
            <a:off x="4382452" y="1819764"/>
            <a:ext cx="380144" cy="285108"/>
          </a:xfrm>
          <a:prstGeom prst="rect">
            <a:avLst/>
          </a:pr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1" i="0" u="none" strike="noStrike" kern="1200" cap="none" spc="0" normalizeH="0" baseline="0" noProof="0">
              <a:ln>
                <a:noFill/>
              </a:ln>
              <a:solidFill>
                <a:srgbClr val="E7EBE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53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B1B885-D617-48B6-A602-DEC443EF481F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55D355-4F06-421E-B4E5-4BF9ED6EAC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57950" y="6356351"/>
            <a:ext cx="945809" cy="365125"/>
          </a:xfrm>
        </p:spPr>
        <p:txBody>
          <a:bodyPr/>
          <a:lstStyle/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9DB4F-62D6-43BB-AB48-DF0810303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834" y="6356351"/>
            <a:ext cx="1885950" cy="365125"/>
          </a:xfrm>
        </p:spPr>
        <p:txBody>
          <a:bodyPr/>
          <a:lstStyle/>
          <a:p>
            <a:pPr defTabSz="685800"/>
            <a:endParaRPr lang="fr-FR">
              <a:solidFill>
                <a:srgbClr val="44546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F04A5-14F1-4F29-A8D7-8BF4D29E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03758" y="6356351"/>
            <a:ext cx="1111592" cy="365125"/>
          </a:xfrm>
        </p:spPr>
        <p:txBody>
          <a:bodyPr/>
          <a:lstStyle/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EE133653-68B5-4F15-8688-895A21782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91" y="1"/>
            <a:ext cx="43748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9EEECAB5-B428-47A1-835C-EA880BA1E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977" y="1824644"/>
            <a:ext cx="3444413" cy="3811588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0F9A380-B1EE-4EDB-9F4D-874E937956E4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979755" y="1824644"/>
            <a:ext cx="3902198" cy="3811588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5" name="Graphique 2">
            <a:extLst>
              <a:ext uri="{FF2B5EF4-FFF2-40B4-BE49-F238E27FC236}">
                <a16:creationId xmlns:a16="http://schemas.microsoft.com/office/drawing/2014/main" id="{6EB5866A-35AE-4C4F-9D99-690E2909D679}"/>
              </a:ext>
            </a:extLst>
          </p:cNvPr>
          <p:cNvSpPr/>
          <p:nvPr userDrawn="1"/>
        </p:nvSpPr>
        <p:spPr>
          <a:xfrm>
            <a:off x="475336" y="1876594"/>
            <a:ext cx="178594" cy="171450"/>
          </a:xfrm>
          <a:custGeom>
            <a:avLst/>
            <a:gdLst>
              <a:gd name="connsiteX0" fmla="*/ 82391 w 238125"/>
              <a:gd name="connsiteY0" fmla="*/ 87154 h 171450"/>
              <a:gd name="connsiteX1" fmla="*/ 8096 w 238125"/>
              <a:gd name="connsiteY1" fmla="*/ 7144 h 171450"/>
              <a:gd name="connsiteX2" fmla="*/ 233839 w 238125"/>
              <a:gd name="connsiteY2" fmla="*/ 87154 h 171450"/>
              <a:gd name="connsiteX3" fmla="*/ 7144 w 238125"/>
              <a:gd name="connsiteY3" fmla="*/ 166211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171450">
                <a:moveTo>
                  <a:pt x="82391" y="87154"/>
                </a:moveTo>
                <a:lnTo>
                  <a:pt x="8096" y="7144"/>
                </a:lnTo>
                <a:lnTo>
                  <a:pt x="233839" y="87154"/>
                </a:lnTo>
                <a:lnTo>
                  <a:pt x="7144" y="16621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FA4DC6-5A4C-4868-A3F9-1593C40DE616}"/>
              </a:ext>
            </a:extLst>
          </p:cNvPr>
          <p:cNvSpPr/>
          <p:nvPr userDrawn="1"/>
        </p:nvSpPr>
        <p:spPr>
          <a:xfrm rot="2700000">
            <a:off x="4382452" y="1819764"/>
            <a:ext cx="380144" cy="285108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E7EBE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FFB5BC90-4242-4D3A-96AD-5FB481521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9842" y="524402"/>
            <a:ext cx="1202111" cy="27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18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9F586-B9A8-4CD2-9D4B-1298D8FD9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8DDB7E-D2CF-4750-908D-1404289D0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2AE5C5-F7FD-4477-B204-7E19F290F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F893D8D-931A-47BE-9CFA-52B68D6F39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02083AF-877B-4EDC-B33B-6B00FBA62A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674DCFC-A512-4348-9F1E-3E95C38FF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F1FA1A4-0A81-4709-99B7-E67842881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/>
            <a:endParaRPr lang="fr-FR">
              <a:solidFill>
                <a:srgbClr val="44546A"/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D69E62A-4B3A-4E50-B770-C73DFE0EA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202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025A87-CAA4-4EB7-99E9-386221F4E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D78D49E-E0EF-43C7-86B6-A757CF450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A09C782-D606-455B-8942-92C552B6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fr-FR">
              <a:solidFill>
                <a:srgbClr val="44546A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C303C3-7462-4765-84B9-EA1872D7C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294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3723F0E-1BED-494E-B55E-067B0FB60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0E8EF13-B863-4450-AA63-90071EE2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fr-FR">
              <a:solidFill>
                <a:srgbClr val="44546A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6DD2A6-BCE2-43C3-8784-6CBA3348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8331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B4C9E7-E89B-474B-AF3A-1DC39C8E3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75280B-EAC2-48A1-B746-0A72CD94C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262707-D145-477B-9628-239ECC5A8D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747696C-175D-40D8-BCF3-84DA93179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26F40FE-A811-4A1C-A670-AD1C02266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fr-FR">
              <a:solidFill>
                <a:srgbClr val="44546A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5B8B67-738E-44C5-B2D4-A5EEAE03D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1023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5C9D03-2119-4BD3-B39B-75E37C637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7E73E10-60D4-496E-B0C4-6DF078EBCD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6A97A5-425E-4586-9723-A3E2FC27C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4D306F-DBD8-4D36-9295-7C7CC20A7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151774-8154-4CDE-A3EF-A3A30DFD3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fr-FR">
              <a:solidFill>
                <a:srgbClr val="44546A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687CD4-0C7A-4977-8DD3-FEAAA433D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2918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EAA5B-A868-4D1F-81D7-0D7FFB8DB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E058A1E-0DDA-4A2F-94DE-94685746FD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2DD489-B691-44DC-994B-4FB8893D8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2D39A5-2B7E-46A7-BB15-69553A029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fr-FR">
              <a:solidFill>
                <a:srgbClr val="44546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820940-37BE-459E-937F-81E12051F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5391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9C96C2C-A192-48BB-8B38-14575E56E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28CC59D-0629-4C84-ACF3-D2E7858888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19DE7C-1D26-4A5B-8AB1-A00B420BF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2CFC61-BCE2-45E9-98DC-A18A9CA22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fr-FR">
              <a:solidFill>
                <a:srgbClr val="44546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929273-94B3-438B-BC72-A8B9DD6FE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563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28630" y="1493755"/>
            <a:ext cx="8286751" cy="5001303"/>
          </a:xfrm>
          <a:prstGeom prst="rect">
            <a:avLst/>
          </a:prstGeom>
          <a:solidFill>
            <a:srgbClr val="273E47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30" y="210782"/>
            <a:ext cx="8286751" cy="1116137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>
          <a:xfrm>
            <a:off x="428625" y="283056"/>
            <a:ext cx="8286750" cy="74072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defRPr sz="4800" cap="all" baseline="0">
                <a:solidFill>
                  <a:schemeClr val="bg1"/>
                </a:solidFill>
                <a:latin typeface="Gotham Regular" charset="0"/>
                <a:ea typeface="Gotham Regular" charset="0"/>
                <a:cs typeface="Gotham Regular" charset="0"/>
              </a:defRPr>
            </a:lvl1pPr>
          </a:lstStyle>
          <a:p>
            <a:r>
              <a:rPr lang="fr-FR" dirty="0"/>
              <a:t>TITRE</a:t>
            </a:r>
            <a:endParaRPr lang="en-US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95"/>
          <a:stretch/>
        </p:blipFill>
        <p:spPr>
          <a:xfrm>
            <a:off x="1965960" y="1917261"/>
            <a:ext cx="4857750" cy="4571171"/>
          </a:xfrm>
          <a:prstGeom prst="rect">
            <a:avLst/>
          </a:prstGeom>
        </p:spPr>
      </p:pic>
      <p:sp>
        <p:nvSpPr>
          <p:cNvPr id="18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12246"/>
            <a:ext cx="7772400" cy="3399839"/>
          </a:xfrm>
          <a:prstGeom prst="rect">
            <a:avLst/>
          </a:prstGeom>
        </p:spPr>
        <p:txBody>
          <a:bodyPr>
            <a:normAutofit/>
          </a:bodyPr>
          <a:lstStyle>
            <a:lvl1pPr marL="228588" indent="-228588">
              <a:buFontTx/>
              <a:buBlip>
                <a:blip r:embed="rId4"/>
              </a:buBlip>
              <a:defRPr sz="1800" b="0" i="0">
                <a:solidFill>
                  <a:srgbClr val="273E47"/>
                </a:solidFill>
                <a:latin typeface="Gotham Regular" charset="0"/>
                <a:ea typeface="Gotham Regular" charset="0"/>
                <a:cs typeface="Gotham Regular" charset="0"/>
              </a:defRPr>
            </a:lvl1pPr>
            <a:lvl2pPr>
              <a:buClr>
                <a:srgbClr val="C00000"/>
              </a:buClr>
              <a:defRPr sz="1800" b="0" i="0">
                <a:solidFill>
                  <a:srgbClr val="273E47"/>
                </a:solidFill>
                <a:latin typeface="Gotham Regular" charset="0"/>
                <a:ea typeface="Gotham Regular" charset="0"/>
                <a:cs typeface="Gotham Regular" charset="0"/>
              </a:defRPr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0956791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076C8C-C224-4A9F-B28E-A5328427E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4676337-132C-4402-99B0-0F5A66B64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7734293-2906-4794-A03E-124FA30C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F396D70-C585-43B5-AEDE-ACBCBCDEA13C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06.05.2020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C4B0336-321E-4C37-A176-E03C7DAAE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4A1CBAB-C8B9-4EEE-A0A6-9D5D48950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3D31F2F-25D9-4260-A12B-11C9A5E7564B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7512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EDE7E1-8A58-43A8-ABA6-760EE7D0D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AF0F755-0D59-4CD3-BB6E-4FD9F5137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F4A700-B83E-412C-BE16-52D9DD702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F396D70-C585-43B5-AEDE-ACBCBCDEA13C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06.05.2020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D8E360B-3071-4344-AAF2-6A5184851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837B9AD-C4DA-4794-BA21-02743C7FB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3D31F2F-25D9-4260-A12B-11C9A5E7564B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8059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D87726-B8C4-471A-BDA0-EF45B8C6A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24729BD-95D0-46BE-ACBD-054746C50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74124D2-3512-44E7-9B49-C6458361B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F396D70-C585-43B5-AEDE-ACBCBCDEA13C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06.05.2020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0DCD86C-1F40-4C35-8AC1-1330F1A1E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510EC41-C4A9-434B-9D2A-8393D5930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3D31F2F-25D9-4260-A12B-11C9A5E7564B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0142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B5CC7A-131E-4FAB-A331-E2D25724E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C4C7FD7-50B3-451E-958B-B2AC1D137D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E579BC1D-F12A-44BA-8E34-8B2F8D90C2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4335CD9-A112-4E3D-8C47-BFD5D629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F396D70-C585-43B5-AEDE-ACBCBCDEA13C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06.05.2020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B52B3D6-AA94-407F-9054-8C85C468F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B65240-5CF1-4C68-9AA5-6391B668C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3D31F2F-25D9-4260-A12B-11C9A5E7564B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7408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EB0E59-769B-42F8-B86A-515606764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68554B12-A1D7-4A42-BA1E-C5524FCDC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19CEF34-A52E-4498-83E9-CE0E4E2DB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C8659199-5D86-453C-B1AA-CBE5C317A3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69C8DEAB-5842-438D-8A60-5671790139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43E1DAB-FE17-4816-BE26-C5EEF1CF9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F396D70-C585-43B5-AEDE-ACBCBCDEA13C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06.05.2020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191C72E-8377-422D-AC62-2ACF17EA1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49543BF-84AE-4724-ADD4-A30A14CEC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3D31F2F-25D9-4260-A12B-11C9A5E7564B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4102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42EE39-B64C-46E7-8A5C-6272D8CC5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EDDABF4-7B82-44B8-9338-86A1B5F87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F396D70-C585-43B5-AEDE-ACBCBCDEA13C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06.05.2020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0770CBF-2C84-4028-AEB1-D5E973421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70CE6C-325D-4AC9-A2E5-D6F3A441E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3D31F2F-25D9-4260-A12B-11C9A5E7564B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896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880FEA4-572B-4A97-B9A1-13BE2D76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F396D70-C585-43B5-AEDE-ACBCBCDEA13C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06.05.2020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66A3D5C-B722-48C4-B8B8-1235C0DB5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0CBC230-E0B7-4B64-BC6A-3B6A8B5B6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3D31F2F-25D9-4260-A12B-11C9A5E7564B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6338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837BA1-BAD9-4C43-AD34-4A047280D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CB47ED8-4BC4-4D70-B4E8-1F19B3496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C6A9FA0B-78B5-432F-B386-724FD5744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501F41F-13A0-41B3-A718-F018F9D0B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F396D70-C585-43B5-AEDE-ACBCBCDEA13C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06.05.2020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AF93D60-2A27-41F9-B24A-09524BCB0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60F0735-CBFD-4A1A-883F-83089B378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3D31F2F-25D9-4260-A12B-11C9A5E7564B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41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16C907-38FB-4DF2-9EB4-8C46CF5B1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6281B00-BD03-47A6-A2F5-BBC1C8F0F9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F7DA230-F48A-48CB-80B8-8F4D0633A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0455BF4-3B67-466F-BDB2-6FF32DAC7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F396D70-C585-43B5-AEDE-ACBCBCDEA13C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06.05.2020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D7700B8-647F-4027-B0EB-D48315D67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F3BF54-9AC7-4BF2-B7D4-B91EC966B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3D31F2F-25D9-4260-A12B-11C9A5E7564B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40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35DA34-593C-4EAB-985B-F17BF2D23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E2F03AE-7B23-4088-B2A7-07939C5DD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985940-2CEF-42D3-911B-E22A2E431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F396D70-C585-43B5-AEDE-ACBCBCDEA13C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06.05.2020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5ED2565-7625-426C-9BFE-B3BB215FC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5006DB5-0FF8-42C7-A7F4-E254A01B9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3D31F2F-25D9-4260-A12B-11C9A5E7564B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901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9CFA8DB-C951-486B-829A-55E7849EB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65A2C90-1E32-4979-B092-0E399FAEF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E5A982-AB8E-4B23-8331-FA6C54312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F396D70-C585-43B5-AEDE-ACBCBCDEA13C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06.05.2020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7C8FD54-52B4-43BE-BD73-C02D1B364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50847D-D317-4C58-8DEA-A4B25B13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3D31F2F-25D9-4260-A12B-11C9A5E7564B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994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3002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4" r:id="rId3"/>
    <p:sldLayoutId id="2147483652" r:id="rId4"/>
    <p:sldLayoutId id="2147483655" r:id="rId5"/>
    <p:sldLayoutId id="2147483650" r:id="rId6"/>
    <p:sldLayoutId id="2147483656" r:id="rId7"/>
    <p:sldLayoutId id="2147483653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0A4BB49-5EF2-40C4-8337-9BC3D88D50A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7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DAD5021-27E1-443C-8AF2-47F9B6F7E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4598D2-0E27-4F54-87A8-DFC52464F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CD8BF3-D95C-4BE2-B2A1-19D39BC4B6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pPr defTabSz="685800"/>
            <a:fld id="{A4858754-EBA9-4D6D-B1E3-92BBDAA63D1A}" type="datetimeFigureOut">
              <a:rPr lang="fr-FR" smtClean="0">
                <a:solidFill>
                  <a:srgbClr val="44546A"/>
                </a:solidFill>
              </a:rPr>
              <a:pPr defTabSz="685800"/>
              <a:t>06/05/2020</a:t>
            </a:fld>
            <a:endParaRPr lang="fr-FR">
              <a:solidFill>
                <a:srgbClr val="44546A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030552-4693-4285-A6BF-EF9C6BB68F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pPr defTabSz="685800"/>
            <a:endParaRPr lang="fr-FR" dirty="0">
              <a:solidFill>
                <a:srgbClr val="44546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5C84E2-C8CD-4FAF-8B5F-571464A45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pPr defTabSz="685800"/>
            <a:fld id="{F9FE2516-1A12-48FB-A68E-4B4A64CC3D10}" type="slidenum">
              <a:rPr lang="fr-FR" smtClean="0">
                <a:solidFill>
                  <a:srgbClr val="44546A"/>
                </a:solidFill>
              </a:rPr>
              <a:pPr defTabSz="685800"/>
              <a:t>‹#›</a:t>
            </a:fld>
            <a:endParaRPr lang="fr-FR">
              <a:solidFill>
                <a:srgbClr val="44546A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60B62AA-D4A6-4EFA-9BA5-3CFB6392C232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321" y="6125102"/>
            <a:ext cx="467087" cy="60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1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98FD446-7766-4D76-8D2B-AB26A2BCC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0228CA08-8C37-46A4-8AB9-CB7A74EB2F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17DDD86-3FB5-41CA-8ABC-7961771E22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8F396D70-C585-43B5-AEDE-ACBCBCDEA13C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06.05.2020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C0A586E-6114-4005-A1E4-499C525ECF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BE99786-CA64-4686-A3DE-3D7E365A6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43D31F2F-25D9-4260-A12B-11C9A5E7564B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346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0" y="81541"/>
            <a:ext cx="9144000" cy="1373564"/>
          </a:xfrm>
        </p:spPr>
        <p:txBody>
          <a:bodyPr/>
          <a:lstStyle/>
          <a:p>
            <a:endParaRPr lang="es-ES" dirty="0"/>
          </a:p>
          <a:p>
            <a:r>
              <a:rPr lang="ru-RU" b="1" dirty="0"/>
              <a:t>Диарея у поросят в период подсоса</a:t>
            </a:r>
            <a:endParaRPr lang="en-GB" b="1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sz="2000" dirty="0"/>
              <a:t>Дэниел </a:t>
            </a:r>
            <a:r>
              <a:rPr lang="ru-RU" sz="2000" dirty="0" err="1"/>
              <a:t>Сперлинг</a:t>
            </a:r>
            <a:r>
              <a:rPr lang="ru-RU" sz="2000" dirty="0"/>
              <a:t>, ДВМ, </a:t>
            </a:r>
            <a:r>
              <a:rPr lang="ru-RU" sz="2000" dirty="0" err="1"/>
              <a:t>к.в.н</a:t>
            </a:r>
            <a:r>
              <a:rPr lang="ru-RU" sz="2000" dirty="0"/>
              <a:t>.</a:t>
            </a:r>
            <a:r>
              <a:rPr lang="es-ES" sz="2000" dirty="0"/>
              <a:t> </a:t>
            </a:r>
          </a:p>
          <a:p>
            <a:r>
              <a:rPr lang="ru-RU" sz="2000" dirty="0"/>
              <a:t>Сева Санте </a:t>
            </a:r>
            <a:r>
              <a:rPr lang="ru-RU" sz="2000" dirty="0" err="1"/>
              <a:t>Анималь</a:t>
            </a:r>
            <a:r>
              <a:rPr lang="es-ES" sz="2000" dirty="0"/>
              <a:t>, </a:t>
            </a:r>
            <a:r>
              <a:rPr lang="ru-RU" sz="2000" dirty="0"/>
              <a:t>Франция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871101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>
          <a:xfrm>
            <a:off x="1278670" y="2115127"/>
            <a:ext cx="4978197" cy="45310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/>
              <a:t>Инфекционные и неинфекционные причины диареи</a:t>
            </a:r>
            <a:endParaRPr lang="es-E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/>
              <a:t>Вовлечены вирусы, бактерии и паразиты</a:t>
            </a:r>
            <a:r>
              <a:rPr lang="es-ES" sz="18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/>
              <a:t>Неинфекционные факторы – менеджмент, молозиво</a:t>
            </a:r>
            <a:endParaRPr lang="es-E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/>
              <a:t>Влияние условий кормления/содержания в помещениях опороса</a:t>
            </a:r>
            <a:endParaRPr lang="es-ES" sz="1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 dirty="0"/>
          </a:p>
          <a:p>
            <a:r>
              <a:rPr lang="ru-RU" b="1" dirty="0">
                <a:solidFill>
                  <a:schemeClr val="tx2"/>
                </a:solidFill>
              </a:rPr>
              <a:t>Диарея у поросят в период подсоса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0" y="1798320"/>
            <a:ext cx="2417445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0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745068" y="2066642"/>
            <a:ext cx="5181599" cy="457954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Разная этиология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Обычно: поражение тонкого кишечника – изменения в тканях и функции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Возраст-зависимые </a:t>
            </a:r>
            <a:r>
              <a:rPr lang="ru-RU" dirty="0" err="1"/>
              <a:t>моноинфекции</a:t>
            </a:r>
            <a:r>
              <a:rPr lang="en-GB" dirty="0"/>
              <a:t> (</a:t>
            </a:r>
            <a:r>
              <a:rPr lang="ru-RU" dirty="0"/>
              <a:t>смертность/тяжесть</a:t>
            </a:r>
            <a:r>
              <a:rPr lang="en-GB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Ассоциированные инфекции</a:t>
            </a:r>
            <a:r>
              <a:rPr lang="en-GB" dirty="0"/>
              <a:t> (</a:t>
            </a:r>
            <a:r>
              <a:rPr lang="ru-RU" dirty="0"/>
              <a:t>кокцидии</a:t>
            </a:r>
            <a:r>
              <a:rPr lang="en-GB" dirty="0"/>
              <a:t> x </a:t>
            </a:r>
            <a:r>
              <a:rPr lang="en-GB" i="1" dirty="0"/>
              <a:t>C</a:t>
            </a:r>
            <a:r>
              <a:rPr lang="en-US" i="1" dirty="0"/>
              <a:t>l.</a:t>
            </a:r>
            <a:r>
              <a:rPr lang="en-GB" i="1" dirty="0"/>
              <a:t>p. </a:t>
            </a:r>
            <a:r>
              <a:rPr lang="ru-RU" dirty="0"/>
              <a:t>типа</a:t>
            </a:r>
            <a:r>
              <a:rPr lang="ru-RU" i="1" dirty="0"/>
              <a:t> </a:t>
            </a:r>
            <a:r>
              <a:rPr lang="en-GB" dirty="0"/>
              <a:t>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Смертность</a:t>
            </a:r>
            <a:r>
              <a:rPr lang="en-GB" dirty="0"/>
              <a:t> x </a:t>
            </a:r>
            <a:r>
              <a:rPr lang="ru-RU" dirty="0"/>
              <a:t>негативное влияние на будущие результаты производства</a:t>
            </a:r>
            <a:endParaRPr lang="en-GB" dirty="0"/>
          </a:p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  <a:p>
            <a:r>
              <a:rPr lang="ru-RU" b="1" dirty="0">
                <a:solidFill>
                  <a:schemeClr val="tx2"/>
                </a:solidFill>
              </a:rPr>
              <a:t>Инфекции</a:t>
            </a:r>
            <a:r>
              <a:rPr lang="en-GB" b="1" dirty="0">
                <a:solidFill>
                  <a:schemeClr val="tx2"/>
                </a:solidFill>
              </a:rPr>
              <a:t>: EA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816" y="2066643"/>
            <a:ext cx="2964868" cy="395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97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89534" y="2164845"/>
            <a:ext cx="5602047" cy="1891747"/>
          </a:xfrm>
        </p:spPr>
        <p:txBody>
          <a:bodyPr/>
          <a:lstStyle/>
          <a:p>
            <a:r>
              <a:rPr lang="ru-RU" sz="1200" dirty="0"/>
              <a:t>Очень часто встречается с первого дня жизни поросенка</a:t>
            </a:r>
            <a:endParaRPr lang="en-GB" sz="1200" dirty="0"/>
          </a:p>
          <a:p>
            <a:r>
              <a:rPr lang="ru-RU" sz="1200" dirty="0"/>
              <a:t>Менеджмент – вакцинация, потребление молозива/молока, структура стада</a:t>
            </a:r>
            <a:endParaRPr lang="en-GB" sz="1200" dirty="0"/>
          </a:p>
          <a:p>
            <a:r>
              <a:rPr lang="ru-RU" sz="1200" dirty="0"/>
              <a:t>Диагноз </a:t>
            </a:r>
            <a:r>
              <a:rPr lang="en-GB" sz="1200" dirty="0"/>
              <a:t>-</a:t>
            </a:r>
            <a:r>
              <a:rPr lang="ru-RU" sz="1200" dirty="0"/>
              <a:t> профиль</a:t>
            </a:r>
            <a:r>
              <a:rPr lang="en-GB" sz="1200" dirty="0"/>
              <a:t>, </a:t>
            </a:r>
            <a:r>
              <a:rPr lang="ru-RU" sz="1200" dirty="0"/>
              <a:t>Бета-</a:t>
            </a:r>
            <a:r>
              <a:rPr lang="en-GB" sz="1200" dirty="0"/>
              <a:t>2 </a:t>
            </a:r>
            <a:r>
              <a:rPr lang="ru-RU" sz="1200" dirty="0"/>
              <a:t>токсин обуславливает вирулентность</a:t>
            </a:r>
            <a:endParaRPr lang="en-GB" sz="1200" dirty="0"/>
          </a:p>
          <a:p>
            <a:r>
              <a:rPr lang="ru-RU" sz="1200" dirty="0"/>
              <a:t>Грамм «+» патоген</a:t>
            </a:r>
            <a:endParaRPr lang="en-GB" sz="1200" dirty="0"/>
          </a:p>
          <a:p>
            <a:r>
              <a:rPr lang="ru-RU" sz="1200" dirty="0"/>
              <a:t>Сложность в менеджменте </a:t>
            </a:r>
            <a:r>
              <a:rPr lang="en-GB" sz="1200" dirty="0"/>
              <a:t>– </a:t>
            </a:r>
            <a:r>
              <a:rPr lang="ru-RU" sz="1200" dirty="0"/>
              <a:t>применение А/Б</a:t>
            </a:r>
            <a:endParaRPr lang="en-GB" sz="1200" dirty="0"/>
          </a:p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  <a:p>
            <a:r>
              <a:rPr lang="en-GB" b="1" i="1" dirty="0">
                <a:solidFill>
                  <a:schemeClr val="tx2"/>
                </a:solidFill>
              </a:rPr>
              <a:t>Clostridium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- комплекс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571" y="4308795"/>
            <a:ext cx="2718229" cy="18281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329" y="4308794"/>
            <a:ext cx="2718229" cy="18281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443" y="1881558"/>
            <a:ext cx="2374931" cy="178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61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135583" y="1926720"/>
            <a:ext cx="7516504" cy="471946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b="1" i="1" dirty="0">
              <a:solidFill>
                <a:schemeClr val="tx2"/>
              </a:solidFill>
            </a:endParaRPr>
          </a:p>
          <a:p>
            <a:r>
              <a:rPr lang="en-GB" b="1" i="1" dirty="0">
                <a:solidFill>
                  <a:schemeClr val="tx2"/>
                </a:solidFill>
              </a:rPr>
              <a:t>Clostridium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комплекс</a:t>
            </a:r>
            <a:endParaRPr lang="en-GB" b="1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graphicFrame>
        <p:nvGraphicFramePr>
          <p:cNvPr id="4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861923"/>
              </p:ext>
            </p:extLst>
          </p:nvPr>
        </p:nvGraphicFramePr>
        <p:xfrm>
          <a:off x="876301" y="2263096"/>
          <a:ext cx="7952942" cy="3685153"/>
        </p:xfrm>
        <a:graphic>
          <a:graphicData uri="http://schemas.openxmlformats.org/drawingml/2006/table">
            <a:tbl>
              <a:tblPr firstRow="1" bandRow="1"/>
              <a:tblGrid>
                <a:gridCol w="2001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0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1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644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b="0" dirty="0">
                          <a:ln>
                            <a:solidFill>
                              <a:schemeClr val="bg1"/>
                            </a:solidFill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Некротический энтерит</a:t>
                      </a:r>
                      <a:endParaRPr lang="de-DE" b="0" dirty="0">
                        <a:ln>
                          <a:solidFill>
                            <a:schemeClr val="bg1"/>
                          </a:solidFill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l.</a:t>
                      </a:r>
                      <a:r>
                        <a:rPr lang="de-DE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p.A</a:t>
                      </a: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ассоциированная  диарея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44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Агент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de-DE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de-DE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perfringens</a:t>
                      </a:r>
                      <a:r>
                        <a:rPr lang="de-DE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</a:t>
                      </a:r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</a:t>
                      </a:r>
                    </a:p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l-G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токсин</a:t>
                      </a:r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de-DE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de-DE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perfringens</a:t>
                      </a:r>
                      <a:r>
                        <a:rPr lang="de-DE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</a:t>
                      </a:r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</a:t>
                      </a:r>
                    </a:p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l-G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токсин</a:t>
                      </a:r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l-G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токсин</a:t>
                      </a:r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?)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96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Заболеваемость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96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Смертность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39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Клинические признаки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Нарушения кровообращения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Диарея</a:t>
                      </a:r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часто кровавая</a:t>
                      </a:r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4393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Диарея</a:t>
                      </a: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4393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44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П/А изменения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Геморрагически-некротический энтерит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Серозно-катаральный энтерит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1404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Ключевой элемент контроля </a:t>
            </a:r>
            <a:r>
              <a:rPr lang="en-GB" sz="1600" dirty="0"/>
              <a:t>– </a:t>
            </a:r>
            <a:r>
              <a:rPr lang="ru-RU" sz="1600" dirty="0"/>
              <a:t>вакцинация свиноматок и менеджмент потребления молозива/молока</a:t>
            </a:r>
            <a:endParaRPr lang="en-GB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Вакцинация свинок/свиноматок </a:t>
            </a:r>
            <a:r>
              <a:rPr lang="en-GB" sz="1600" dirty="0"/>
              <a:t>– </a:t>
            </a:r>
            <a:r>
              <a:rPr lang="ru-RU" sz="1600" dirty="0"/>
              <a:t>состав вакцины</a:t>
            </a:r>
            <a:endParaRPr lang="en-GB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Многоплодные гнезда – особое внимание</a:t>
            </a:r>
            <a:endParaRPr lang="en-GB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b="1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751045"/>
            <a:ext cx="5430837" cy="25936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4267" y="298178"/>
            <a:ext cx="711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>
                <a:solidFill>
                  <a:schemeClr val="tx2"/>
                </a:solidFill>
              </a:rPr>
              <a:t>Clostridium</a:t>
            </a:r>
            <a:r>
              <a:rPr lang="en-GB" sz="3200" b="1" dirty="0">
                <a:solidFill>
                  <a:schemeClr val="tx2"/>
                </a:solidFill>
              </a:rPr>
              <a:t> </a:t>
            </a:r>
            <a:r>
              <a:rPr lang="ru-RU" sz="3200" b="1" dirty="0">
                <a:solidFill>
                  <a:schemeClr val="tx2"/>
                </a:solidFill>
              </a:rPr>
              <a:t>комплекс </a:t>
            </a:r>
            <a:r>
              <a:rPr lang="en-GB" sz="3200" b="1" dirty="0">
                <a:solidFill>
                  <a:schemeClr val="tx2"/>
                </a:solidFill>
              </a:rPr>
              <a:t>- </a:t>
            </a:r>
            <a:r>
              <a:rPr lang="ru-RU" sz="3200" b="1" dirty="0">
                <a:solidFill>
                  <a:schemeClr val="tx2"/>
                </a:solidFill>
              </a:rPr>
              <a:t>диагностика</a:t>
            </a:r>
            <a:endParaRPr lang="en-GB" sz="3200" b="1" dirty="0">
              <a:solidFill>
                <a:schemeClr val="tx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8074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0973" y="331528"/>
            <a:ext cx="7886700" cy="994172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2"/>
                </a:solidFill>
              </a:rPr>
              <a:t>Пример полной процедуры диагностики</a:t>
            </a:r>
            <a:r>
              <a:rPr lang="en-GB" sz="2400" b="1" dirty="0">
                <a:solidFill>
                  <a:schemeClr val="tx2"/>
                </a:solidFill>
              </a:rPr>
              <a:t>:</a:t>
            </a:r>
            <a:r>
              <a:rPr lang="cs-CZ" sz="2400" b="1" dirty="0">
                <a:solidFill>
                  <a:schemeClr val="tx2"/>
                </a:solidFill>
              </a:rPr>
              <a:t> </a:t>
            </a:r>
            <a:r>
              <a:rPr lang="cs-CZ" sz="2400" b="1" i="1" dirty="0">
                <a:solidFill>
                  <a:schemeClr val="tx2"/>
                </a:solidFill>
              </a:rPr>
              <a:t>C. difficile</a:t>
            </a:r>
            <a:r>
              <a:rPr lang="en-GB" sz="2400" b="1" i="1" dirty="0">
                <a:solidFill>
                  <a:schemeClr val="tx2"/>
                </a:solidFill>
              </a:rPr>
              <a:t> </a:t>
            </a:r>
            <a:r>
              <a:rPr lang="en-GB" sz="2400" b="1" dirty="0">
                <a:solidFill>
                  <a:schemeClr val="tx2"/>
                </a:solidFill>
              </a:rPr>
              <a:t>(</a:t>
            </a:r>
            <a:r>
              <a:rPr lang="ru-RU" sz="2400" b="1" dirty="0">
                <a:solidFill>
                  <a:schemeClr val="tx2"/>
                </a:solidFill>
              </a:rPr>
              <a:t>ФВМ, Брно</a:t>
            </a:r>
            <a:r>
              <a:rPr lang="en-GB" sz="2400" b="1" dirty="0">
                <a:solidFill>
                  <a:schemeClr val="tx2"/>
                </a:solidFill>
              </a:rPr>
              <a:t>, </a:t>
            </a:r>
            <a:r>
              <a:rPr lang="ru-RU" sz="2400" b="1" dirty="0">
                <a:solidFill>
                  <a:schemeClr val="tx2"/>
                </a:solidFill>
              </a:rPr>
              <a:t>Чешская республика</a:t>
            </a:r>
            <a:r>
              <a:rPr lang="en-GB" sz="2400" b="1" dirty="0">
                <a:solidFill>
                  <a:schemeClr val="tx2"/>
                </a:solidFill>
              </a:rPr>
              <a:t>)</a:t>
            </a:r>
            <a:endParaRPr lang="en-GB" sz="2400" b="1" i="1" dirty="0">
              <a:solidFill>
                <a:schemeClr val="tx2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042" y="1273586"/>
            <a:ext cx="6354944" cy="454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503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278670" y="1926720"/>
            <a:ext cx="7516504" cy="302628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Специфические штаммы</a:t>
            </a:r>
            <a:r>
              <a:rPr lang="en-GB" sz="1600" dirty="0"/>
              <a:t>/</a:t>
            </a:r>
            <a:r>
              <a:rPr lang="ru-RU" sz="1600" dirty="0"/>
              <a:t>серотипы</a:t>
            </a:r>
            <a:r>
              <a:rPr lang="en-GB" sz="1600" dirty="0"/>
              <a:t> </a:t>
            </a:r>
            <a:r>
              <a:rPr lang="ru-RU" sz="1600" dirty="0"/>
              <a:t>с </a:t>
            </a:r>
            <a:r>
              <a:rPr lang="ru-RU" sz="1600" dirty="0" err="1"/>
              <a:t>фимбриальными</a:t>
            </a:r>
            <a:r>
              <a:rPr lang="ru-RU" sz="1600" dirty="0"/>
              <a:t> антигенами</a:t>
            </a:r>
            <a:r>
              <a:rPr lang="en-GB" sz="1600" dirty="0"/>
              <a:t> (F4, F5, F6)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Пассивный иммунитет через молозиво/молоко – наиболее эффективный способ контроля</a:t>
            </a:r>
            <a:endParaRPr lang="en-GB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Генотипирование необходимо, как финальный шаг диагностики</a:t>
            </a:r>
            <a:endParaRPr lang="en-GB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До </a:t>
            </a:r>
            <a:r>
              <a:rPr lang="en-GB" sz="1600" dirty="0"/>
              <a:t>40% </a:t>
            </a:r>
            <a:r>
              <a:rPr lang="ru-RU" sz="1600" dirty="0"/>
              <a:t>веса поросенка может быть утеряно с потерей жидкости через кишечник</a:t>
            </a:r>
            <a:endParaRPr lang="en-GB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Диарея длится до гибели поросенка от дегидратации метаболического ацидоза или от терминальной септицемии</a:t>
            </a:r>
            <a:endParaRPr lang="en-GB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 err="1"/>
              <a:t>Гиперсекреторная</a:t>
            </a:r>
            <a:r>
              <a:rPr lang="ru-RU" sz="1600" dirty="0"/>
              <a:t> диарея обычно обладает щелочной </a:t>
            </a:r>
            <a:r>
              <a:rPr lang="en-GB" sz="1600" dirty="0"/>
              <a:t>pH</a:t>
            </a:r>
            <a:r>
              <a:rPr lang="ru-RU" sz="1600" dirty="0"/>
              <a:t>, но может быть различной по цвету</a:t>
            </a:r>
            <a:endParaRPr lang="en-GB" sz="1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  <a:p>
            <a:r>
              <a:rPr lang="en-GB" b="1" i="1" dirty="0">
                <a:solidFill>
                  <a:schemeClr val="tx2"/>
                </a:solidFill>
              </a:rPr>
              <a:t>E.coli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комплекс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547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670" y="1867449"/>
            <a:ext cx="3201890" cy="21445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663" y="4477445"/>
            <a:ext cx="3368518" cy="1954112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b="1" i="1" dirty="0">
              <a:solidFill>
                <a:schemeClr val="tx2"/>
              </a:solidFill>
            </a:endParaRPr>
          </a:p>
          <a:p>
            <a:r>
              <a:rPr lang="en-GB" b="1" i="1" dirty="0">
                <a:solidFill>
                  <a:schemeClr val="tx2"/>
                </a:solidFill>
              </a:rPr>
              <a:t>E.coli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комплекс </a:t>
            </a:r>
            <a:r>
              <a:rPr lang="en-GB" b="1" dirty="0">
                <a:solidFill>
                  <a:schemeClr val="tx2"/>
                </a:solidFill>
              </a:rPr>
              <a:t>– </a:t>
            </a:r>
            <a:r>
              <a:rPr lang="ru-RU" b="1" dirty="0">
                <a:solidFill>
                  <a:schemeClr val="tx2"/>
                </a:solidFill>
              </a:rPr>
              <a:t>быстрая </a:t>
            </a:r>
            <a:r>
              <a:rPr lang="ru-RU" b="1" dirty="0" err="1">
                <a:solidFill>
                  <a:schemeClr val="tx2"/>
                </a:solidFill>
              </a:rPr>
              <a:t>долабораторная</a:t>
            </a:r>
            <a:r>
              <a:rPr lang="ru-RU" b="1" dirty="0">
                <a:solidFill>
                  <a:schemeClr val="tx2"/>
                </a:solidFill>
              </a:rPr>
              <a:t> диагностика</a:t>
            </a:r>
            <a:endParaRPr lang="en-GB" b="1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5529" y="1867449"/>
            <a:ext cx="3202486" cy="214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51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356975" y="561974"/>
            <a:ext cx="8674709" cy="673545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</a:rPr>
              <a:t>Кокцидиоз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>
          <a:xfrm>
            <a:off x="1173554" y="1736220"/>
            <a:ext cx="7516504" cy="471946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Наиболее распространенная паразитарная болезнь поросят</a:t>
            </a:r>
            <a:r>
              <a:rPr lang="en-GB" sz="1600" dirty="0"/>
              <a:t> (</a:t>
            </a:r>
            <a:r>
              <a:rPr lang="en-GB" sz="1600" i="1" dirty="0" err="1"/>
              <a:t>Cystoisospora</a:t>
            </a:r>
            <a:r>
              <a:rPr lang="en-GB" sz="1600" i="1" dirty="0"/>
              <a:t> </a:t>
            </a:r>
            <a:r>
              <a:rPr lang="en-GB" sz="1600" i="1" dirty="0" err="1"/>
              <a:t>suis</a:t>
            </a:r>
            <a:r>
              <a:rPr lang="en-GB" sz="16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Широкая распространенность с влиянием на производство</a:t>
            </a:r>
            <a:endParaRPr lang="en-GB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Диарея в </a:t>
            </a:r>
            <a:r>
              <a:rPr lang="en-GB" sz="1600" dirty="0"/>
              <a:t>2</a:t>
            </a:r>
            <a:r>
              <a:rPr lang="ru-RU" sz="1600" dirty="0"/>
              <a:t>х</a:t>
            </a:r>
            <a:r>
              <a:rPr lang="en-GB" sz="1600" dirty="0"/>
              <a:t>-3</a:t>
            </a:r>
            <a:r>
              <a:rPr lang="ru-RU" sz="1600" dirty="0"/>
              <a:t>х</a:t>
            </a:r>
            <a:r>
              <a:rPr lang="en-GB" sz="1600" dirty="0"/>
              <a:t> </a:t>
            </a:r>
            <a:r>
              <a:rPr lang="ru-RU" sz="1600" dirty="0"/>
              <a:t>недельном возрасте</a:t>
            </a:r>
            <a:endParaRPr lang="en-GB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Сложно диагностировать</a:t>
            </a:r>
            <a:endParaRPr lang="en-GB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/>
              <a:t>Эффективный контроль – инъекция</a:t>
            </a:r>
          </a:p>
          <a:p>
            <a:pPr marL="0" indent="0">
              <a:buNone/>
            </a:pPr>
            <a:r>
              <a:rPr lang="ru-RU" sz="1600" dirty="0" err="1"/>
              <a:t>толтразурила</a:t>
            </a:r>
            <a:endParaRPr lang="en-GB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520" y="4318761"/>
            <a:ext cx="3057286" cy="20571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110" y="3257550"/>
            <a:ext cx="2338758" cy="31183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517" y="3956811"/>
            <a:ext cx="1268078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1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247F33A9-733C-DD49-B5B3-052B780F76AD}"/>
              </a:ext>
            </a:extLst>
          </p:cNvPr>
          <p:cNvGrpSpPr/>
          <p:nvPr/>
        </p:nvGrpSpPr>
        <p:grpSpPr>
          <a:xfrm>
            <a:off x="2878027" y="3897394"/>
            <a:ext cx="6614477" cy="1415027"/>
            <a:chOff x="4245935" y="4020255"/>
            <a:chExt cx="8410737" cy="1799298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FBC8683-DF2F-CF4A-BDE5-C106A6BE8065}"/>
                </a:ext>
              </a:extLst>
            </p:cNvPr>
            <p:cNvSpPr/>
            <p:nvPr/>
          </p:nvSpPr>
          <p:spPr>
            <a:xfrm>
              <a:off x="4245935" y="4020255"/>
              <a:ext cx="7946065" cy="1799298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06681" y="4021814"/>
              <a:ext cx="2589918" cy="293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GB" sz="900" b="1" dirty="0">
                  <a:solidFill>
                    <a:srgbClr val="4F2572"/>
                  </a:solidFill>
                  <a:latin typeface="Calibri"/>
                </a:rPr>
                <a:t>Flotation +/- centrifugation : 333 </a:t>
              </a:r>
              <a:r>
                <a:rPr lang="en-GB" sz="900" b="1" dirty="0" err="1">
                  <a:solidFill>
                    <a:srgbClr val="4F2572"/>
                  </a:solidFill>
                  <a:latin typeface="Calibri"/>
                </a:rPr>
                <a:t>Opg</a:t>
              </a:r>
              <a:endParaRPr lang="en-GB" sz="900" b="1" dirty="0">
                <a:solidFill>
                  <a:srgbClr val="4F2572"/>
                </a:solidFill>
                <a:latin typeface="Calibri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62098" y="4020255"/>
              <a:ext cx="2838450" cy="469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GB" sz="900" b="1" dirty="0">
                  <a:solidFill>
                    <a:prstClr val="white"/>
                  </a:solidFill>
                  <a:latin typeface="Calibri"/>
                </a:rPr>
                <a:t>Different staining technique: 100</a:t>
              </a:r>
            </a:p>
            <a:p>
              <a:pPr defTabSz="685800"/>
              <a:endParaRPr lang="en-GB" sz="900" b="1" dirty="0">
                <a:solidFill>
                  <a:srgbClr val="4F2572"/>
                </a:solidFill>
                <a:latin typeface="Calibri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033519" y="4032897"/>
              <a:ext cx="2623153" cy="293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GB" sz="900" b="1" dirty="0" err="1">
                  <a:solidFill>
                    <a:prstClr val="white"/>
                  </a:solidFill>
                  <a:latin typeface="Calibri"/>
                </a:rPr>
                <a:t>Autofluorescence</a:t>
              </a:r>
              <a:r>
                <a:rPr lang="en-GB" sz="900" b="1" dirty="0">
                  <a:solidFill>
                    <a:prstClr val="white"/>
                  </a:solidFill>
                  <a:latin typeface="Calibri"/>
                </a:rPr>
                <a:t>: 10 </a:t>
              </a:r>
              <a:r>
                <a:rPr lang="en-GB" sz="900" b="1" dirty="0" err="1">
                  <a:solidFill>
                    <a:prstClr val="white"/>
                  </a:solidFill>
                  <a:latin typeface="Calibri"/>
                </a:rPr>
                <a:t>Opg</a:t>
              </a:r>
              <a:endParaRPr lang="en-GB" sz="900" b="1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Диагностика </a:t>
            </a:r>
            <a:r>
              <a:rPr lang="en-GB" b="1" dirty="0"/>
              <a:t>- </a:t>
            </a:r>
            <a:r>
              <a:rPr lang="ru-RU" b="1" dirty="0"/>
              <a:t>новое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342" y="2288667"/>
            <a:ext cx="4236244" cy="12358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851422"/>
            <a:ext cx="2931004" cy="4152723"/>
          </a:xfrm>
          <a:prstGeom prst="rect">
            <a:avLst/>
          </a:prstGeom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id="{D682EB40-6ED4-4C4F-B8E7-B8B7A9BF42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2688" y="2183500"/>
            <a:ext cx="952269" cy="1446203"/>
          </a:xfrm>
          <a:prstGeom prst="rect">
            <a:avLst/>
          </a:prstGeom>
        </p:spPr>
      </p:pic>
      <p:sp>
        <p:nvSpPr>
          <p:cNvPr id="17" name="Losange 16">
            <a:extLst>
              <a:ext uri="{FF2B5EF4-FFF2-40B4-BE49-F238E27FC236}">
                <a16:creationId xmlns:a16="http://schemas.microsoft.com/office/drawing/2014/main" id="{5959505C-7224-A84B-B200-26E3CE5F457B}"/>
              </a:ext>
            </a:extLst>
          </p:cNvPr>
          <p:cNvSpPr/>
          <p:nvPr/>
        </p:nvSpPr>
        <p:spPr>
          <a:xfrm>
            <a:off x="3384390" y="1572376"/>
            <a:ext cx="553598" cy="550481"/>
          </a:xfrm>
          <a:prstGeom prst="diamond">
            <a:avLst/>
          </a:prstGeom>
          <a:solidFill>
            <a:schemeClr val="accent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5585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  <a:p>
            <a:r>
              <a:rPr lang="ru-RU" b="1" dirty="0">
                <a:solidFill>
                  <a:schemeClr val="tx2"/>
                </a:solidFill>
              </a:rPr>
              <a:t>Ротавирус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6519" y="2141989"/>
            <a:ext cx="5196840" cy="189852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sz="1200" dirty="0"/>
              <a:t>Распространенный патоген, наиболее часто встречается у поросят до </a:t>
            </a:r>
            <a:r>
              <a:rPr lang="en-GB" sz="1200" dirty="0"/>
              <a:t>6</a:t>
            </a:r>
            <a:r>
              <a:rPr lang="ru-RU" sz="1200" dirty="0"/>
              <a:t>-недельного возраста</a:t>
            </a:r>
            <a:r>
              <a:rPr lang="en-GB" sz="1200" dirty="0"/>
              <a:t> (71.1 ± 29.1% </a:t>
            </a:r>
            <a:r>
              <a:rPr lang="ru-RU" sz="1200" dirty="0"/>
              <a:t>в 6-недельном возрасте</a:t>
            </a:r>
            <a:r>
              <a:rPr lang="en-GB" sz="1200" dirty="0"/>
              <a:t>) (</a:t>
            </a:r>
            <a:r>
              <a:rPr lang="en-GB" sz="1200" dirty="0" err="1"/>
              <a:t>Pettersson</a:t>
            </a:r>
            <a:r>
              <a:rPr lang="en-GB" sz="1200" dirty="0"/>
              <a:t> et al., 2019)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/>
              <a:t>Ротавирус размножается в эпителиальных клетках в основном тощей и подвздошной кишки, что приводит к лизису клеток</a:t>
            </a:r>
            <a:r>
              <a:rPr lang="en-GB" sz="1200" dirty="0"/>
              <a:t>,</a:t>
            </a:r>
            <a:r>
              <a:rPr lang="ru-RU" sz="1200" dirty="0"/>
              <a:t> атрофии и укорочению ворсинок</a:t>
            </a:r>
            <a:endParaRPr lang="en-GB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/>
              <a:t>Нарушение абсорбции</a:t>
            </a:r>
            <a:r>
              <a:rPr lang="en-GB" sz="1200" dirty="0"/>
              <a:t>,</a:t>
            </a:r>
            <a:r>
              <a:rPr lang="ru-RU" sz="1200" dirty="0"/>
              <a:t> диарея, снижение темпов роста</a:t>
            </a:r>
            <a:endParaRPr lang="en-GB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/>
              <a:t>Частая </a:t>
            </a:r>
            <a:r>
              <a:rPr lang="ru-RU" sz="1200" dirty="0" err="1"/>
              <a:t>коинфекция</a:t>
            </a:r>
            <a:r>
              <a:rPr lang="ru-RU" sz="1200" dirty="0"/>
              <a:t> с кокцидиозом</a:t>
            </a:r>
            <a:r>
              <a:rPr lang="en-GB" sz="1200" dirty="0"/>
              <a:t> (</a:t>
            </a:r>
            <a:r>
              <a:rPr lang="en-GB" sz="1200" dirty="0" err="1"/>
              <a:t>Pettersson</a:t>
            </a:r>
            <a:r>
              <a:rPr lang="en-GB" sz="1200" dirty="0"/>
              <a:t> et al., 2019)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/>
              <a:t>Мало эффективных вакцин</a:t>
            </a:r>
            <a:endParaRPr lang="en-GB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/>
              <a:t>Рвота – один из клинических признаков, который может встречаться</a:t>
            </a:r>
            <a:endParaRPr lang="en-GB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885" y="1592579"/>
            <a:ext cx="3321596" cy="30556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80960" y="4728409"/>
            <a:ext cx="21259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err="1"/>
              <a:t>Vlasova</a:t>
            </a:r>
            <a:r>
              <a:rPr lang="en-GB" sz="1100" dirty="0"/>
              <a:t> et al., 2017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302" y="4612837"/>
            <a:ext cx="1558665" cy="188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293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6675" y="98153"/>
            <a:ext cx="8965009" cy="93734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chemeClr val="tx2"/>
                </a:solidFill>
              </a:rPr>
              <a:t>Распространенность патогенов,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chemeClr val="tx2"/>
                </a:solidFill>
              </a:rPr>
              <a:t>вызывающих неонатальную диарею, Испания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351314"/>
            <a:ext cx="3838575" cy="3219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520" y="2351314"/>
            <a:ext cx="3021654" cy="219891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5900057"/>
            <a:ext cx="27323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Mesonero-Escuredo</a:t>
            </a:r>
            <a:r>
              <a:rPr lang="en-GB" sz="1200" dirty="0"/>
              <a:t> et al., 2018</a:t>
            </a:r>
          </a:p>
        </p:txBody>
      </p:sp>
    </p:spTree>
    <p:extLst>
      <p:ext uri="{BB962C8B-B14F-4D97-AF65-F5344CB8AC3E}">
        <p14:creationId xmlns:p14="http://schemas.microsoft.com/office/powerpoint/2010/main" val="677765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b="1" dirty="0">
              <a:solidFill>
                <a:schemeClr val="tx2"/>
              </a:solidFill>
            </a:endParaRPr>
          </a:p>
          <a:p>
            <a:r>
              <a:rPr lang="en-GB" b="1" dirty="0">
                <a:solidFill>
                  <a:schemeClr val="tx2"/>
                </a:solidFill>
              </a:rPr>
              <a:t>Coronavirus </a:t>
            </a:r>
            <a:r>
              <a:rPr lang="ru-RU" b="1" dirty="0">
                <a:solidFill>
                  <a:schemeClr val="tx2"/>
                </a:solidFill>
              </a:rPr>
              <a:t>комплекс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278670" y="1926720"/>
            <a:ext cx="4609512" cy="471946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sz="1200" dirty="0"/>
              <a:t>Недавние вспышки</a:t>
            </a:r>
            <a:r>
              <a:rPr lang="en-GB" sz="1200" dirty="0"/>
              <a:t> (</a:t>
            </a:r>
            <a:r>
              <a:rPr lang="ru-RU" sz="1200" dirty="0"/>
              <a:t>Северная Америка</a:t>
            </a:r>
            <a:r>
              <a:rPr lang="en-GB" sz="1200" dirty="0"/>
              <a:t>, </a:t>
            </a:r>
            <a:r>
              <a:rPr lang="ru-RU" sz="1200" dirty="0"/>
              <a:t>Азия </a:t>
            </a:r>
            <a:r>
              <a:rPr lang="en-GB" sz="1200" dirty="0"/>
              <a:t>- </a:t>
            </a:r>
            <a:r>
              <a:rPr lang="ru-RU" sz="1200" dirty="0"/>
              <a:t>эндемична</a:t>
            </a:r>
            <a:r>
              <a:rPr lang="en-GB" sz="1200" dirty="0"/>
              <a:t>) </a:t>
            </a:r>
            <a:r>
              <a:rPr lang="ru-RU" sz="1200" dirty="0"/>
              <a:t>с высокой смертностью</a:t>
            </a:r>
            <a:endParaRPr lang="en-GB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 err="1"/>
              <a:t>Нативные</a:t>
            </a:r>
            <a:r>
              <a:rPr lang="ru-RU" sz="1200" dirty="0"/>
              <a:t> популяции и возраст – критические факторы для потери животных</a:t>
            </a:r>
            <a:r>
              <a:rPr lang="en-GB" sz="1200" dirty="0"/>
              <a:t> (</a:t>
            </a:r>
            <a:r>
              <a:rPr lang="ru-RU" sz="1200" dirty="0"/>
              <a:t>смертность до </a:t>
            </a:r>
            <a:r>
              <a:rPr lang="en-GB" sz="1200" dirty="0"/>
              <a:t>100 %)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/>
              <a:t>Обратное вскармливание </a:t>
            </a:r>
            <a:r>
              <a:rPr lang="en-GB" sz="1200" dirty="0"/>
              <a:t>vs. </a:t>
            </a:r>
            <a:r>
              <a:rPr lang="ru-RU" sz="1200" dirty="0"/>
              <a:t>вакцинация</a:t>
            </a:r>
            <a:endParaRPr lang="en-GB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/>
              <a:t>Высоковирулентные штаммы</a:t>
            </a:r>
            <a:r>
              <a:rPr lang="en-GB" sz="1200" dirty="0"/>
              <a:t> (</a:t>
            </a:r>
            <a:r>
              <a:rPr lang="ru-RU" sz="1200" dirty="0"/>
              <a:t>Азия</a:t>
            </a:r>
            <a:r>
              <a:rPr lang="en-GB" sz="1200" dirty="0"/>
              <a:t>/</a:t>
            </a:r>
            <a:r>
              <a:rPr lang="ru-RU" sz="1200" dirty="0"/>
              <a:t>Северная Америка</a:t>
            </a:r>
            <a:r>
              <a:rPr lang="en-GB" sz="12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657" y="1672819"/>
            <a:ext cx="2673751" cy="23025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657" y="4031674"/>
            <a:ext cx="3090940" cy="20103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669" y="4366932"/>
            <a:ext cx="4048403" cy="14229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39000" y="3650673"/>
            <a:ext cx="1390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Song and Park, 2012</a:t>
            </a:r>
            <a:endParaRPr lang="cs-CZ" sz="1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7768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  <a:p>
            <a:r>
              <a:rPr lang="ru-RU" b="1" dirty="0">
                <a:solidFill>
                  <a:schemeClr val="tx2"/>
                </a:solidFill>
              </a:rPr>
              <a:t>Роль вакцинации в защите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75" y="1347600"/>
            <a:ext cx="4064051" cy="229475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00025" y="3124200"/>
            <a:ext cx="8831659" cy="352198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 err="1"/>
              <a:t>Лактогенный</a:t>
            </a:r>
            <a:r>
              <a:rPr lang="ru-RU" sz="1200" dirty="0"/>
              <a:t> иммунитет, полученный от вакцинированных свиноматок</a:t>
            </a:r>
            <a:r>
              <a:rPr lang="en-GB" sz="1200" dirty="0"/>
              <a:t> (</a:t>
            </a:r>
            <a:r>
              <a:rPr lang="ru-RU" sz="1200" dirty="0"/>
              <a:t>орально ослабленным вирусом или первично иммунизированных орально и повторно инактивированными вакцинами</a:t>
            </a:r>
            <a:r>
              <a:rPr lang="en-GB" sz="1200" dirty="0"/>
              <a:t>) </a:t>
            </a:r>
            <a:r>
              <a:rPr lang="ru-RU" sz="1200" dirty="0"/>
              <a:t>защищает поросят от кишечных инфекций, связанных с вирусной/бактериальной обсемененностью окружающей среды средней степени</a:t>
            </a:r>
            <a:endParaRPr lang="en-GB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/>
              <a:t>Вакцинация и управление опоросом - ключ</a:t>
            </a:r>
            <a:endParaRPr lang="en-GB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/>
              <a:t>Если </a:t>
            </a:r>
            <a:r>
              <a:rPr lang="ru-RU" sz="1200" dirty="0" err="1"/>
              <a:t>лактогенный</a:t>
            </a:r>
            <a:r>
              <a:rPr lang="ru-RU" sz="1200" dirty="0"/>
              <a:t> иммунитет нарушается, то поросята заболевают. Выделение возбудителей больными поросятами во внешнюю обуславливает сильную контаминацию, что может привести к заражению других поросят высокими дозами вируса, которые способны вызывать болезнь даже у иммунных животных</a:t>
            </a:r>
            <a:endParaRPr lang="en-GB" sz="1200" dirty="0"/>
          </a:p>
        </p:txBody>
      </p:sp>
      <p:sp>
        <p:nvSpPr>
          <p:cNvPr id="6" name="Circular Arrow 5"/>
          <p:cNvSpPr/>
          <p:nvPr/>
        </p:nvSpPr>
        <p:spPr>
          <a:xfrm>
            <a:off x="4153309" y="1579560"/>
            <a:ext cx="936851" cy="1051560"/>
          </a:xfrm>
          <a:prstGeom prst="circular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8670" y="3848100"/>
            <a:ext cx="1761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Kuldeep</a:t>
            </a:r>
            <a:r>
              <a:rPr lang="en-GB" sz="1000" dirty="0"/>
              <a:t> et al., 2015)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91064" y="1579560"/>
            <a:ext cx="1477598" cy="262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85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</a:rPr>
              <a:t>Неинфекционная диарея</a:t>
            </a:r>
            <a:r>
              <a:rPr lang="en-GB" b="1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Микотоксины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/>
              <a:t>Фумонизин</a:t>
            </a:r>
            <a:r>
              <a:rPr lang="ru-RU" sz="1400" dirty="0"/>
              <a:t> </a:t>
            </a:r>
            <a:r>
              <a:rPr lang="en-GB" sz="1400" dirty="0"/>
              <a:t> B1 (FB1), </a:t>
            </a:r>
            <a:r>
              <a:rPr lang="ru-RU" sz="1400" dirty="0" err="1"/>
              <a:t>Деоксиниваленол</a:t>
            </a:r>
            <a:r>
              <a:rPr lang="en-GB" sz="1400" dirty="0"/>
              <a:t> (DON) </a:t>
            </a:r>
            <a:r>
              <a:rPr lang="ru-RU" sz="1400" dirty="0"/>
              <a:t>оказывают значительное влияние на кишечник и иммунную систему поросенка</a:t>
            </a: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Их наличие в корме повышает транслокацию бактерий; </a:t>
            </a:r>
            <a:r>
              <a:rPr lang="ru-RU" sz="1400" dirty="0" err="1"/>
              <a:t>микотоксины</a:t>
            </a:r>
            <a:r>
              <a:rPr lang="ru-RU" sz="1400" dirty="0"/>
              <a:t> также могут снижать уровень иммунного ответа и повышать восприимчивость к инфекционным болезням</a:t>
            </a: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У свиней </a:t>
            </a:r>
            <a:r>
              <a:rPr lang="ru-RU" sz="1400" dirty="0" err="1"/>
              <a:t>Фумонизины</a:t>
            </a:r>
            <a:r>
              <a:rPr lang="ru-RU" sz="1400" dirty="0"/>
              <a:t> слабо всасываются в ЖКТ. Рассчитанная биодоступность для </a:t>
            </a:r>
            <a:r>
              <a:rPr lang="en-GB" sz="1400" dirty="0"/>
              <a:t>FB1</a:t>
            </a:r>
            <a:r>
              <a:rPr lang="ru-RU" sz="1400" dirty="0"/>
              <a:t> составляет примерно </a:t>
            </a:r>
            <a:r>
              <a:rPr lang="en-GB" sz="1400" dirty="0"/>
              <a:t> 0.041 </a:t>
            </a:r>
            <a:r>
              <a:rPr lang="ru-RU" sz="1400" dirty="0"/>
              <a:t>дозы</a:t>
            </a:r>
            <a:r>
              <a:rPr lang="en-GB" sz="1400" dirty="0"/>
              <a:t> (</a:t>
            </a:r>
            <a:r>
              <a:rPr lang="en-GB" sz="1400" dirty="0" err="1"/>
              <a:t>Prelusky</a:t>
            </a:r>
            <a:r>
              <a:rPr lang="en-GB" sz="1400" dirty="0"/>
              <a:t> et al., 1996)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/>
              <a:t>Зеараленон</a:t>
            </a:r>
            <a:r>
              <a:rPr lang="ru-RU" sz="1400" dirty="0"/>
              <a:t> или его метаболиты</a:t>
            </a:r>
            <a:r>
              <a:rPr lang="en-GB" sz="1400" dirty="0"/>
              <a:t> (α-</a:t>
            </a:r>
            <a:r>
              <a:rPr lang="ru-RU" sz="1400" dirty="0"/>
              <a:t> и</a:t>
            </a:r>
            <a:r>
              <a:rPr lang="en-GB" sz="1400" dirty="0"/>
              <a:t> β-</a:t>
            </a:r>
            <a:r>
              <a:rPr lang="ru-RU" sz="1400" dirty="0" err="1"/>
              <a:t>зеараленон</a:t>
            </a:r>
            <a:r>
              <a:rPr lang="en-GB" sz="1400" dirty="0"/>
              <a:t>) </a:t>
            </a:r>
            <a:r>
              <a:rPr lang="ru-RU" sz="1400" dirty="0"/>
              <a:t>поражают поросят через молоко, обладая потенциальным токсическим эффектом.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25910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56975" y="619124"/>
            <a:ext cx="8674709" cy="616395"/>
          </a:xfrm>
        </p:spPr>
        <p:txBody>
          <a:bodyPr/>
          <a:lstStyle/>
          <a:p>
            <a:r>
              <a:rPr lang="ru-RU" dirty="0"/>
              <a:t>Управленческие факторы</a:t>
            </a:r>
            <a:r>
              <a:rPr lang="en-GB" b="1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295401" y="1715053"/>
            <a:ext cx="6204857" cy="1917147"/>
          </a:xfrm>
          <a:ln w="41275">
            <a:solidFill>
              <a:schemeClr val="accent1"/>
            </a:solidFill>
          </a:ln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Постоянное использование помещения опороса</a:t>
            </a:r>
            <a:r>
              <a:rPr lang="en-GB" sz="1400" dirty="0"/>
              <a:t> (</a:t>
            </a:r>
            <a:r>
              <a:rPr lang="ru-RU" sz="1400" dirty="0"/>
              <a:t>нет пусто/занято</a:t>
            </a:r>
            <a:r>
              <a:rPr lang="en-GB" sz="14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Нарушение температурного режима и вентиляции</a:t>
            </a:r>
            <a:r>
              <a:rPr lang="en-GB" sz="1400" dirty="0"/>
              <a:t>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Плохая, несоответствующая подстилка</a:t>
            </a: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Высокая влажность</a:t>
            </a: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Плохие условия содержания</a:t>
            </a:r>
            <a:endParaRPr lang="en-GB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1295401" y="3768878"/>
            <a:ext cx="3496732" cy="2954655"/>
          </a:xfrm>
          <a:prstGeom prst="rect">
            <a:avLst/>
          </a:prstGeom>
          <a:noFill/>
          <a:ln w="4762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Факторы свиноматок</a:t>
            </a:r>
            <a:endParaRPr lang="en-GB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Возраст</a:t>
            </a:r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Иммунитет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вакцинация</a:t>
            </a:r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Диеты и кормление</a:t>
            </a:r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Плохое вымя и доступ</a:t>
            </a:r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Потребление молозива</a:t>
            </a:r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MMA </a:t>
            </a:r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отек вымени</a:t>
            </a:r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5" y="3768878"/>
            <a:ext cx="3009762" cy="271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63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FB52ADD-EEB7-44E1-9046-02F39B7C3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718" y="207752"/>
            <a:ext cx="3659891" cy="1909048"/>
          </a:xfrm>
          <a:prstGeom prst="rect">
            <a:avLst/>
          </a:prstGeom>
        </p:spPr>
      </p:pic>
      <p:sp>
        <p:nvSpPr>
          <p:cNvPr id="4" name="Marcador de texto 7">
            <a:extLst>
              <a:ext uri="{FF2B5EF4-FFF2-40B4-BE49-F238E27FC236}">
                <a16:creationId xmlns:a16="http://schemas.microsoft.com/office/drawing/2014/main" id="{0BDF8607-A1CF-4219-BD28-C48AD96D0F7B}"/>
              </a:ext>
            </a:extLst>
          </p:cNvPr>
          <p:cNvSpPr txBox="1">
            <a:spLocks/>
          </p:cNvSpPr>
          <p:nvPr/>
        </p:nvSpPr>
        <p:spPr>
          <a:xfrm>
            <a:off x="4147036" y="925264"/>
            <a:ext cx="5325271" cy="786044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lnSpc>
                <a:spcPts val="3800"/>
              </a:lnSpc>
              <a:spcBef>
                <a:spcPts val="0"/>
              </a:spcBef>
              <a:buFont typeface="Arial"/>
              <a:buNone/>
              <a:defRPr sz="4400" kern="1200" baseline="0">
                <a:solidFill>
                  <a:srgbClr val="009FE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Спасибо</a:t>
            </a:r>
            <a:r>
              <a:rPr lang="es-ES"/>
              <a:t>!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18012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Personnalisé 1">
      <a:dk1>
        <a:srgbClr val="E7EBEE"/>
      </a:dk1>
      <a:lt1>
        <a:sysClr val="window" lastClr="FFFFFF"/>
      </a:lt1>
      <a:dk2>
        <a:srgbClr val="44546A"/>
      </a:dk2>
      <a:lt2>
        <a:srgbClr val="E7E6E6"/>
      </a:lt2>
      <a:accent1>
        <a:srgbClr val="CC1340"/>
      </a:accent1>
      <a:accent2>
        <a:srgbClr val="512271"/>
      </a:accent2>
      <a:accent3>
        <a:srgbClr val="0198E2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9525" cap="flat">
          <a:noFill/>
          <a:prstDash val="solid"/>
          <a:miter/>
        </a:ln>
      </a:spPr>
      <a:bodyPr rtlCol="0" anchor="ctr"/>
      <a:lstStyle>
        <a:defPPr algn="l">
          <a:defRPr>
            <a:solidFill>
              <a:schemeClr val="bg1"/>
            </a:solidFill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748</Words>
  <Application>Microsoft Office PowerPoint</Application>
  <PresentationFormat>Экран (4:3)</PresentationFormat>
  <Paragraphs>121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Gotham Regular</vt:lpstr>
      <vt:lpstr>Tema de Office</vt:lpstr>
      <vt:lpstr>Thème Office</vt:lpstr>
      <vt:lpstr>Motiv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полной процедуры диагностики: C. difficile (ФВМ, Брно, Чешская республика)</vt:lpstr>
      <vt:lpstr>Презентация PowerPoint</vt:lpstr>
      <vt:lpstr>Презентация PowerPoint</vt:lpstr>
      <vt:lpstr>Презентация PowerPoint</vt:lpstr>
      <vt:lpstr>Диагностика - новое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evgeny.stolbov@ceva.com</cp:lastModifiedBy>
  <cp:revision>66</cp:revision>
  <dcterms:created xsi:type="dcterms:W3CDTF">2017-06-26T16:27:00Z</dcterms:created>
  <dcterms:modified xsi:type="dcterms:W3CDTF">2020-05-06T09:46:17Z</dcterms:modified>
</cp:coreProperties>
</file>